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56" r:id="rId2"/>
    <p:sldId id="257" r:id="rId3"/>
    <p:sldId id="308" r:id="rId4"/>
    <p:sldId id="269" r:id="rId5"/>
    <p:sldId id="295" r:id="rId6"/>
    <p:sldId id="270" r:id="rId7"/>
    <p:sldId id="289" r:id="rId8"/>
    <p:sldId id="290" r:id="rId9"/>
    <p:sldId id="271" r:id="rId10"/>
    <p:sldId id="272" r:id="rId11"/>
    <p:sldId id="311" r:id="rId12"/>
    <p:sldId id="296" r:id="rId13"/>
    <p:sldId id="277" r:id="rId14"/>
    <p:sldId id="297" r:id="rId15"/>
    <p:sldId id="298" r:id="rId16"/>
    <p:sldId id="299" r:id="rId17"/>
    <p:sldId id="300" r:id="rId18"/>
    <p:sldId id="276" r:id="rId19"/>
    <p:sldId id="278" r:id="rId20"/>
    <p:sldId id="301" r:id="rId21"/>
    <p:sldId id="302" r:id="rId22"/>
    <p:sldId id="303" r:id="rId23"/>
    <p:sldId id="279" r:id="rId24"/>
    <p:sldId id="304" r:id="rId25"/>
    <p:sldId id="305" r:id="rId26"/>
    <p:sldId id="280" r:id="rId27"/>
    <p:sldId id="282" r:id="rId28"/>
    <p:sldId id="281" r:id="rId29"/>
    <p:sldId id="283" r:id="rId30"/>
    <p:sldId id="284" r:id="rId31"/>
    <p:sldId id="285" r:id="rId32"/>
    <p:sldId id="306" r:id="rId33"/>
    <p:sldId id="307" r:id="rId34"/>
    <p:sldId id="287" r:id="rId35"/>
    <p:sldId id="288" r:id="rId36"/>
    <p:sldId id="286" r:id="rId37"/>
    <p:sldId id="265" r:id="rId38"/>
    <p:sldId id="314" r:id="rId39"/>
    <p:sldId id="312" r:id="rId40"/>
    <p:sldId id="31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2937"/>
  </p:normalViewPr>
  <p:slideViewPr>
    <p:cSldViewPr snapToGrid="0" snapToObjects="1">
      <p:cViewPr varScale="1">
        <p:scale>
          <a:sx n="67" d="100"/>
          <a:sy n="67" d="100"/>
        </p:scale>
        <p:origin x="8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C32E0A-482D-41DE-933B-0E8E9A7AA458}" type="datetimeFigureOut">
              <a:rPr lang="en-US" smtClean="0"/>
              <a:t>2/4/2024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D888E4-A9B2-42F2-9998-4C910ECAECBD}" type="slidenum">
              <a:rPr lang="en-US" smtClean="0"/>
              <a:t>‹#›</a:t>
            </a:fld>
            <a:endParaRPr lang="en-US"/>
          </a:p>
        </p:txBody>
      </p:sp>
    </p:spTree>
    <p:extLst>
      <p:ext uri="{BB962C8B-B14F-4D97-AF65-F5344CB8AC3E}">
        <p14:creationId xmlns:p14="http://schemas.microsoft.com/office/powerpoint/2010/main" val="1714458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74E2B-CDF8-624B-91DD-A8BE82A2962A}" type="datetimeFigureOut">
              <a:rPr lang="en-US" smtClean="0"/>
              <a:t>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13DDE-D858-614B-BBF9-6B439F4288FE}" type="slidenum">
              <a:rPr lang="en-US" smtClean="0"/>
              <a:t>‹#›</a:t>
            </a:fld>
            <a:endParaRPr lang="en-US"/>
          </a:p>
        </p:txBody>
      </p:sp>
    </p:spTree>
    <p:extLst>
      <p:ext uri="{BB962C8B-B14F-4D97-AF65-F5344CB8AC3E}">
        <p14:creationId xmlns:p14="http://schemas.microsoft.com/office/powerpoint/2010/main" val="1672653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13DDE-D858-614B-BBF9-6B439F4288FE}" type="slidenum">
              <a:rPr lang="en-US" smtClean="0"/>
              <a:t>1</a:t>
            </a:fld>
            <a:endParaRPr lang="en-US"/>
          </a:p>
        </p:txBody>
      </p:sp>
    </p:spTree>
    <p:extLst>
      <p:ext uri="{BB962C8B-B14F-4D97-AF65-F5344CB8AC3E}">
        <p14:creationId xmlns:p14="http://schemas.microsoft.com/office/powerpoint/2010/main" val="4305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Are there people who appear extremely upset, not able to move on their own, not responding to others, or in shock? appearing withdrawn or very still</a:t>
            </a:r>
          </a:p>
          <a:p>
            <a:r>
              <a:rPr lang="en-US" sz="1200" b="0" i="0" u="none" strike="noStrike" kern="1200" baseline="0" dirty="0">
                <a:solidFill>
                  <a:schemeClr val="tx1"/>
                </a:solidFill>
                <a:latin typeface="+mn-lt"/>
                <a:ea typeface="+mn-ea"/>
                <a:cs typeface="+mn-cs"/>
              </a:rPr>
              <a:t>(not moving)</a:t>
            </a:r>
          </a:p>
          <a:p>
            <a:r>
              <a:rPr lang="en-US" sz="1200" b="0" i="0" u="none" strike="noStrike" kern="1200" baseline="0" dirty="0">
                <a:solidFill>
                  <a:schemeClr val="tx1"/>
                </a:solidFill>
                <a:latin typeface="+mn-lt"/>
                <a:ea typeface="+mn-ea"/>
                <a:cs typeface="+mn-cs"/>
              </a:rPr>
              <a:t>not responding to others, not speaking at all</a:t>
            </a:r>
          </a:p>
          <a:p>
            <a:r>
              <a:rPr lang="en-US" sz="1200" b="0" i="0" u="none" strike="noStrike" kern="1200" baseline="0" dirty="0">
                <a:solidFill>
                  <a:schemeClr val="tx1"/>
                </a:solidFill>
                <a:latin typeface="+mn-lt"/>
                <a:ea typeface="+mn-ea"/>
                <a:cs typeface="+mn-cs"/>
              </a:rPr>
              <a:t>disorientation (for example, not knowing their own name, where they are from, or what happened)</a:t>
            </a:r>
          </a:p>
          <a:p>
            <a:r>
              <a:rPr lang="en-US" sz="1200" b="0" i="0" u="none" strike="noStrike" kern="1200" baseline="0" dirty="0">
                <a:solidFill>
                  <a:schemeClr val="tx1"/>
                </a:solidFill>
                <a:latin typeface="+mn-lt"/>
                <a:ea typeface="+mn-ea"/>
                <a:cs typeface="+mn-cs"/>
              </a:rPr>
              <a:t>not being able to care for themselves or their children (for example, not eating or drinking, not able to make simple decisions)</a:t>
            </a:r>
            <a:endParaRPr lang="en-US" dirty="0"/>
          </a:p>
        </p:txBody>
      </p:sp>
      <p:sp>
        <p:nvSpPr>
          <p:cNvPr id="4" name="Slide Number Placeholder 3"/>
          <p:cNvSpPr>
            <a:spLocks noGrp="1"/>
          </p:cNvSpPr>
          <p:nvPr>
            <p:ph type="sldNum" sz="quarter" idx="10"/>
          </p:nvPr>
        </p:nvSpPr>
        <p:spPr/>
        <p:txBody>
          <a:bodyPr/>
          <a:lstStyle/>
          <a:p>
            <a:fld id="{1BB13DDE-D858-614B-BBF9-6B439F4288FE}" type="slidenum">
              <a:rPr lang="en-US" smtClean="0"/>
              <a:t>19</a:t>
            </a:fld>
            <a:endParaRPr lang="en-US"/>
          </a:p>
        </p:txBody>
      </p:sp>
    </p:spTree>
    <p:extLst>
      <p:ext uri="{BB962C8B-B14F-4D97-AF65-F5344CB8AC3E}">
        <p14:creationId xmlns:p14="http://schemas.microsoft.com/office/powerpoint/2010/main" val="173120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 </a:t>
            </a:r>
            <a:r>
              <a:rPr lang="en-US" sz="1200" b="0" i="0" u="none" strike="noStrike" kern="1200" baseline="0" dirty="0">
                <a:solidFill>
                  <a:schemeClr val="tx1"/>
                </a:solidFill>
                <a:latin typeface="+mn-lt"/>
                <a:ea typeface="+mn-ea"/>
                <a:cs typeface="+mn-cs"/>
              </a:rPr>
              <a:t>Approach people respectfully and according to their culture.</a:t>
            </a:r>
          </a:p>
          <a:p>
            <a:r>
              <a:rPr lang="en-US" sz="1200" b="0" i="0" u="none" strike="noStrike" kern="1200" baseline="0" dirty="0">
                <a:solidFill>
                  <a:schemeClr val="tx1"/>
                </a:solidFill>
                <a:latin typeface="+mn-lt"/>
                <a:ea typeface="+mn-ea"/>
                <a:cs typeface="+mn-cs"/>
              </a:rPr>
              <a:t>Introduce yourself by name and organization.</a:t>
            </a:r>
          </a:p>
          <a:p>
            <a:r>
              <a:rPr lang="en-US" sz="1200" b="0" i="0" u="none" strike="noStrike" kern="1200" baseline="0" dirty="0">
                <a:solidFill>
                  <a:schemeClr val="tx1"/>
                </a:solidFill>
                <a:latin typeface="+mn-lt"/>
                <a:ea typeface="+mn-ea"/>
                <a:cs typeface="+mn-cs"/>
              </a:rPr>
              <a:t>Ask if you can provide help.</a:t>
            </a:r>
          </a:p>
          <a:p>
            <a:r>
              <a:rPr lang="en-US" sz="1200" b="0" i="0" u="none" strike="noStrike" kern="1200" baseline="0" dirty="0">
                <a:solidFill>
                  <a:schemeClr val="tx1"/>
                </a:solidFill>
                <a:latin typeface="+mn-lt"/>
                <a:ea typeface="+mn-ea"/>
                <a:cs typeface="+mn-cs"/>
              </a:rPr>
              <a:t>If possible, find a safe and quiet place to talk.</a:t>
            </a:r>
          </a:p>
          <a:p>
            <a:r>
              <a:rPr lang="en-US" sz="1200" b="0" i="0" u="none" strike="noStrike" kern="1200" baseline="0" dirty="0">
                <a:solidFill>
                  <a:schemeClr val="tx1"/>
                </a:solidFill>
                <a:latin typeface="+mn-lt"/>
                <a:ea typeface="+mn-ea"/>
                <a:cs typeface="+mn-cs"/>
              </a:rPr>
              <a:t>Help the person feel comfortable; for example, offer water if you can.</a:t>
            </a:r>
          </a:p>
          <a:p>
            <a:r>
              <a:rPr lang="en-US" sz="1200" b="0" i="0" u="none" strike="noStrike" kern="1200" baseline="0" dirty="0">
                <a:solidFill>
                  <a:schemeClr val="tx1"/>
                </a:solidFill>
                <a:latin typeface="+mn-lt"/>
                <a:ea typeface="+mn-ea"/>
                <a:cs typeface="+mn-cs"/>
              </a:rPr>
              <a:t>Try to keep the person safe.</a:t>
            </a:r>
          </a:p>
          <a:p>
            <a:r>
              <a:rPr lang="en-US" sz="1200" b="0" i="0" u="none" strike="noStrike" kern="1200" baseline="0" dirty="0">
                <a:solidFill>
                  <a:schemeClr val="tx1"/>
                </a:solidFill>
                <a:latin typeface="+mn-lt"/>
                <a:ea typeface="+mn-ea"/>
                <a:cs typeface="+mn-cs"/>
              </a:rPr>
              <a:t>Try to protect the person from exposure to the media for their privacy and dignity.</a:t>
            </a:r>
          </a:p>
          <a:p>
            <a:r>
              <a:rPr lang="en-US" sz="1200" b="0" i="0" u="none" strike="noStrike" kern="1200" baseline="0" dirty="0">
                <a:solidFill>
                  <a:schemeClr val="tx1"/>
                </a:solidFill>
                <a:latin typeface="+mn-lt"/>
                <a:ea typeface="+mn-ea"/>
                <a:cs typeface="+mn-cs"/>
              </a:rPr>
              <a:t>If the person is very distressed, try to make sure they are not alone.</a:t>
            </a:r>
          </a:p>
          <a:p>
            <a:r>
              <a:rPr lang="en-US" sz="1200" b="0" i="0" u="none" strike="noStrike" kern="1200" baseline="0" dirty="0">
                <a:solidFill>
                  <a:schemeClr val="tx1"/>
                </a:solidFill>
                <a:latin typeface="+mn-lt"/>
                <a:ea typeface="+mn-ea"/>
                <a:cs typeface="+mn-cs"/>
              </a:rPr>
              <a:t>As k about people’s needs </a:t>
            </a:r>
            <a:endParaRPr lang="en-US" dirty="0"/>
          </a:p>
        </p:txBody>
      </p:sp>
      <p:sp>
        <p:nvSpPr>
          <p:cNvPr id="4" name="Slide Number Placeholder 3"/>
          <p:cNvSpPr>
            <a:spLocks noGrp="1"/>
          </p:cNvSpPr>
          <p:nvPr>
            <p:ph type="sldNum" sz="quarter" idx="10"/>
          </p:nvPr>
        </p:nvSpPr>
        <p:spPr/>
        <p:txBody>
          <a:bodyPr/>
          <a:lstStyle/>
          <a:p>
            <a:fld id="{1BB13DDE-D858-614B-BBF9-6B439F4288FE}" type="slidenum">
              <a:rPr lang="en-US" smtClean="0"/>
              <a:t>23</a:t>
            </a:fld>
            <a:endParaRPr lang="en-US"/>
          </a:p>
        </p:txBody>
      </p:sp>
    </p:spTree>
    <p:extLst>
      <p:ext uri="{BB962C8B-B14F-4D97-AF65-F5344CB8AC3E}">
        <p14:creationId xmlns:p14="http://schemas.microsoft.com/office/powerpoint/2010/main" val="45315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Understandable and correct information about the event, loved ones and</a:t>
            </a:r>
          </a:p>
          <a:p>
            <a:r>
              <a:rPr lang="en-US" sz="1200" b="0" i="0" u="none" strike="noStrike" kern="1200" baseline="0" dirty="0">
                <a:solidFill>
                  <a:schemeClr val="tx1"/>
                </a:solidFill>
                <a:latin typeface="+mn-lt"/>
                <a:ea typeface="+mn-ea"/>
                <a:cs typeface="+mn-cs"/>
              </a:rPr>
              <a:t>available services.</a:t>
            </a:r>
          </a:p>
          <a:p>
            <a:r>
              <a:rPr lang="en-US" sz="1200" b="0" i="0" u="none" strike="noStrike" kern="1200" baseline="0" dirty="0">
                <a:solidFill>
                  <a:schemeClr val="tx1"/>
                </a:solidFill>
                <a:latin typeface="+mn-lt"/>
                <a:ea typeface="+mn-ea"/>
                <a:cs typeface="+mn-cs"/>
              </a:rPr>
              <a:t>Being able to contact loved ones, friends and other social supports.</a:t>
            </a:r>
          </a:p>
          <a:p>
            <a:r>
              <a:rPr lang="en-US" sz="1200" b="0" i="0" u="none" strike="noStrike" kern="1200" baseline="0" dirty="0">
                <a:solidFill>
                  <a:schemeClr val="tx1"/>
                </a:solidFill>
                <a:latin typeface="+mn-lt"/>
                <a:ea typeface="+mn-ea"/>
                <a:cs typeface="+mn-cs"/>
              </a:rPr>
              <a:t>Access to specific support related to one’s culture or religion.</a:t>
            </a:r>
          </a:p>
          <a:p>
            <a:r>
              <a:rPr lang="en-US" sz="1200" b="0" i="0" u="none" strike="noStrike" kern="1200" baseline="0" dirty="0">
                <a:solidFill>
                  <a:schemeClr val="tx1"/>
                </a:solidFill>
                <a:latin typeface="+mn-lt"/>
                <a:ea typeface="+mn-ea"/>
                <a:cs typeface="+mn-cs"/>
              </a:rPr>
              <a:t>Being consulted and involved in important decisions.</a:t>
            </a:r>
            <a:endParaRPr lang="en-US" dirty="0"/>
          </a:p>
        </p:txBody>
      </p:sp>
      <p:sp>
        <p:nvSpPr>
          <p:cNvPr id="4" name="Slide Number Placeholder 3"/>
          <p:cNvSpPr>
            <a:spLocks noGrp="1"/>
          </p:cNvSpPr>
          <p:nvPr>
            <p:ph type="sldNum" sz="quarter" idx="10"/>
          </p:nvPr>
        </p:nvSpPr>
        <p:spPr/>
        <p:txBody>
          <a:bodyPr/>
          <a:lstStyle/>
          <a:p>
            <a:fld id="{1BB13DDE-D858-614B-BBF9-6B439F4288FE}" type="slidenum">
              <a:rPr lang="en-US" smtClean="0"/>
              <a:t>28</a:t>
            </a:fld>
            <a:endParaRPr lang="en-US"/>
          </a:p>
        </p:txBody>
      </p:sp>
    </p:spTree>
    <p:extLst>
      <p:ext uri="{BB962C8B-B14F-4D97-AF65-F5344CB8AC3E}">
        <p14:creationId xmlns:p14="http://schemas.microsoft.com/office/powerpoint/2010/main" val="22114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someone else will be helping them from that point on, try and introduce them to that person. If you have linked the person with other services, let them know what to expect</a:t>
            </a:r>
          </a:p>
          <a:p>
            <a:r>
              <a:rPr lang="en-US" sz="1200" b="0" i="0" u="none" strike="noStrike" kern="1200" baseline="0" dirty="0">
                <a:solidFill>
                  <a:schemeClr val="tx1"/>
                </a:solidFill>
                <a:latin typeface="+mn-lt"/>
                <a:ea typeface="+mn-ea"/>
                <a:cs typeface="+mn-cs"/>
              </a:rPr>
              <a:t>and be sure they have the details to follow up. No matter what your experience has been with the person, you can say goodbye in a positive way by wishing them well.</a:t>
            </a:r>
            <a:endParaRPr lang="en-US" dirty="0"/>
          </a:p>
        </p:txBody>
      </p:sp>
      <p:sp>
        <p:nvSpPr>
          <p:cNvPr id="4" name="Slide Number Placeholder 3"/>
          <p:cNvSpPr>
            <a:spLocks noGrp="1"/>
          </p:cNvSpPr>
          <p:nvPr>
            <p:ph type="sldNum" sz="quarter" idx="10"/>
          </p:nvPr>
        </p:nvSpPr>
        <p:spPr/>
        <p:txBody>
          <a:bodyPr/>
          <a:lstStyle/>
          <a:p>
            <a:fld id="{1BB13DDE-D858-614B-BBF9-6B439F4288FE}" type="slidenum">
              <a:rPr lang="en-US" smtClean="0"/>
              <a:t>36</a:t>
            </a:fld>
            <a:endParaRPr lang="en-US"/>
          </a:p>
        </p:txBody>
      </p:sp>
    </p:spTree>
    <p:extLst>
      <p:ext uri="{BB962C8B-B14F-4D97-AF65-F5344CB8AC3E}">
        <p14:creationId xmlns:p14="http://schemas.microsoft.com/office/powerpoint/2010/main" val="141299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B13DDE-D858-614B-BBF9-6B439F4288FE}" type="slidenum">
              <a:rPr lang="en-US" smtClean="0"/>
              <a:t>39</a:t>
            </a:fld>
            <a:endParaRPr lang="en-US"/>
          </a:p>
        </p:txBody>
      </p:sp>
    </p:spTree>
    <p:extLst>
      <p:ext uri="{BB962C8B-B14F-4D97-AF65-F5344CB8AC3E}">
        <p14:creationId xmlns:p14="http://schemas.microsoft.com/office/powerpoint/2010/main" val="3746087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US"/>
              <a:t>2016</a:t>
            </a:r>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88A9D6-8054-DD48-8E62-AE2A52E3FBF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8A9D6-8054-DD48-8E62-AE2A52E3FBFA}" type="slidenum">
              <a:rPr lang="en-US" smtClean="0"/>
              <a:t>‹#›</a:t>
            </a:fld>
            <a:endParaRPr lang="en-US"/>
          </a:p>
        </p:txBody>
      </p:sp>
    </p:spTree>
    <p:extLst>
      <p:ext uri="{BB962C8B-B14F-4D97-AF65-F5344CB8AC3E}">
        <p14:creationId xmlns:p14="http://schemas.microsoft.com/office/powerpoint/2010/main" val="15791980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6600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9863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spTree>
    <p:extLst>
      <p:ext uri="{BB962C8B-B14F-4D97-AF65-F5344CB8AC3E}">
        <p14:creationId xmlns:p14="http://schemas.microsoft.com/office/powerpoint/2010/main" val="4009527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093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39249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99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81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spTree>
    <p:extLst>
      <p:ext uri="{BB962C8B-B14F-4D97-AF65-F5344CB8AC3E}">
        <p14:creationId xmlns:p14="http://schemas.microsoft.com/office/powerpoint/2010/main" val="18678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A9D6-8054-DD48-8E62-AE2A52E3FBF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76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8A9D6-8054-DD48-8E62-AE2A52E3FBFA}" type="slidenum">
              <a:rPr lang="en-US" smtClean="0"/>
              <a:t>‹#›</a:t>
            </a:fld>
            <a:endParaRPr lang="en-US"/>
          </a:p>
        </p:txBody>
      </p:sp>
    </p:spTree>
    <p:extLst>
      <p:ext uri="{BB962C8B-B14F-4D97-AF65-F5344CB8AC3E}">
        <p14:creationId xmlns:p14="http://schemas.microsoft.com/office/powerpoint/2010/main" val="352997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2016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8A9D6-8054-DD48-8E62-AE2A52E3FBF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02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8A9D6-8054-DD48-8E62-AE2A52E3FBF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9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8A9D6-8054-DD48-8E62-AE2A52E3FBFA}" type="slidenum">
              <a:rPr lang="en-US" smtClean="0"/>
              <a:t>‹#›</a:t>
            </a:fld>
            <a:endParaRPr lang="en-US"/>
          </a:p>
        </p:txBody>
      </p:sp>
    </p:spTree>
    <p:extLst>
      <p:ext uri="{BB962C8B-B14F-4D97-AF65-F5344CB8AC3E}">
        <p14:creationId xmlns:p14="http://schemas.microsoft.com/office/powerpoint/2010/main" val="143474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8A9D6-8054-DD48-8E62-AE2A52E3FBF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87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8A9D6-8054-DD48-8E62-AE2A52E3FBFA}" type="slidenum">
              <a:rPr lang="en-US" smtClean="0"/>
              <a:t>‹#›</a:t>
            </a:fld>
            <a:endParaRPr lang="en-US"/>
          </a:p>
        </p:txBody>
      </p:sp>
    </p:spTree>
    <p:extLst>
      <p:ext uri="{BB962C8B-B14F-4D97-AF65-F5344CB8AC3E}">
        <p14:creationId xmlns:p14="http://schemas.microsoft.com/office/powerpoint/2010/main" val="115246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2016</a:t>
            </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88A9D6-8054-DD48-8E62-AE2A52E3FBFA}" type="slidenum">
              <a:rPr lang="en-US" smtClean="0"/>
              <a:t>‹#›</a:t>
            </a:fld>
            <a:endParaRPr lang="en-US"/>
          </a:p>
        </p:txBody>
      </p:sp>
    </p:spTree>
    <p:extLst>
      <p:ext uri="{BB962C8B-B14F-4D97-AF65-F5344CB8AC3E}">
        <p14:creationId xmlns:p14="http://schemas.microsoft.com/office/powerpoint/2010/main" val="257952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Psychological First Aid</a:t>
            </a:r>
          </a:p>
        </p:txBody>
      </p:sp>
    </p:spTree>
    <p:extLst>
      <p:ext uri="{BB962C8B-B14F-4D97-AF65-F5344CB8AC3E}">
        <p14:creationId xmlns:p14="http://schemas.microsoft.com/office/powerpoint/2010/main" val="111150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PFA provided?</a:t>
            </a:r>
          </a:p>
        </p:txBody>
      </p:sp>
      <p:sp>
        <p:nvSpPr>
          <p:cNvPr id="3" name="Content Placeholder 2"/>
          <p:cNvSpPr>
            <a:spLocks noGrp="1"/>
          </p:cNvSpPr>
          <p:nvPr>
            <p:ph idx="1"/>
          </p:nvPr>
        </p:nvSpPr>
        <p:spPr/>
        <p:txBody>
          <a:bodyPr>
            <a:normAutofit/>
          </a:bodyPr>
          <a:lstStyle/>
          <a:p>
            <a:pPr algn="just">
              <a:buFont typeface="Wingdings" charset="2"/>
              <a:buChar char="§"/>
            </a:pPr>
            <a:r>
              <a:rPr lang="en-US" dirty="0">
                <a:latin typeface="+mj-lt"/>
              </a:rPr>
              <a:t>Wherever it is </a:t>
            </a:r>
            <a:r>
              <a:rPr lang="en-US" b="1" dirty="0">
                <a:latin typeface="+mj-lt"/>
              </a:rPr>
              <a:t>safe</a:t>
            </a:r>
            <a:r>
              <a:rPr lang="en-US" dirty="0">
                <a:latin typeface="+mj-lt"/>
              </a:rPr>
              <a:t> enough for you to do so. </a:t>
            </a:r>
          </a:p>
          <a:p>
            <a:pPr algn="just">
              <a:buFont typeface="Wingdings" charset="2"/>
              <a:buChar char="§"/>
            </a:pPr>
            <a:r>
              <a:rPr lang="en-US" dirty="0">
                <a:latin typeface="+mj-lt"/>
              </a:rPr>
              <a:t>This is often in community settings, such as at the scene of an accident, or places where distressed people are served, such as health centers, shelters or camps.</a:t>
            </a:r>
          </a:p>
          <a:p>
            <a:pPr algn="just">
              <a:buFont typeface="Wingdings" charset="2"/>
              <a:buChar char="§"/>
            </a:pPr>
            <a:r>
              <a:rPr lang="en-US" dirty="0">
                <a:latin typeface="+mj-lt"/>
              </a:rPr>
              <a:t>where you can have some privacy to talk with the person when appropriate</a:t>
            </a:r>
          </a:p>
        </p:txBody>
      </p:sp>
      <p:pic>
        <p:nvPicPr>
          <p:cNvPr id="5" name="Picture 4"/>
          <p:cNvPicPr>
            <a:picLocks noChangeAspect="1"/>
          </p:cNvPicPr>
          <p:nvPr/>
        </p:nvPicPr>
        <p:blipFill>
          <a:blip r:embed="rId2"/>
          <a:stretch>
            <a:fillRect/>
          </a:stretch>
        </p:blipFill>
        <p:spPr>
          <a:xfrm>
            <a:off x="6368715" y="4169124"/>
            <a:ext cx="5346365" cy="2688876"/>
          </a:xfrm>
          <a:prstGeom prst="rect">
            <a:avLst/>
          </a:prstGeom>
        </p:spPr>
      </p:pic>
    </p:spTree>
    <p:extLst>
      <p:ext uri="{BB962C8B-B14F-4D97-AF65-F5344CB8AC3E}">
        <p14:creationId xmlns:p14="http://schemas.microsoft.com/office/powerpoint/2010/main" val="193946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8491"/>
            <a:ext cx="10515600" cy="1325563"/>
          </a:xfrm>
        </p:spPr>
        <p:txBody>
          <a:bodyPr/>
          <a:lstStyle/>
          <a:p>
            <a:pPr algn="ctr"/>
            <a:r>
              <a:rPr lang="en-US" b="1" dirty="0"/>
              <a:t>How to help responsibly</a:t>
            </a:r>
            <a:endParaRPr lang="en-US" dirty="0"/>
          </a:p>
        </p:txBody>
      </p:sp>
    </p:spTree>
    <p:extLst>
      <p:ext uri="{BB962C8B-B14F-4D97-AF65-F5344CB8AC3E}">
        <p14:creationId xmlns:p14="http://schemas.microsoft.com/office/powerpoint/2010/main" val="388098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10"/>
            <a:ext cx="10515600" cy="2116756"/>
          </a:xfrm>
        </p:spPr>
        <p:txBody>
          <a:bodyPr>
            <a:normAutofit/>
          </a:bodyPr>
          <a:lstStyle/>
          <a:p>
            <a:pPr algn="just"/>
            <a:r>
              <a:rPr lang="en-US" b="1" dirty="0"/>
              <a:t>Ethical Do’s and Don’ts as guidance to avoid causing further harm</a:t>
            </a:r>
            <a:endParaRPr lang="en-US" dirty="0"/>
          </a:p>
        </p:txBody>
      </p:sp>
      <p:pic>
        <p:nvPicPr>
          <p:cNvPr id="5" name="Content Placeholder 4"/>
          <p:cNvPicPr>
            <a:picLocks noGrp="1" noChangeAspect="1"/>
          </p:cNvPicPr>
          <p:nvPr>
            <p:ph idx="1"/>
          </p:nvPr>
        </p:nvPicPr>
        <p:blipFill>
          <a:blip r:embed="rId2"/>
          <a:stretch>
            <a:fillRect/>
          </a:stretch>
        </p:blipFill>
        <p:spPr>
          <a:xfrm>
            <a:off x="3734739" y="2557463"/>
            <a:ext cx="4722522" cy="3317875"/>
          </a:xfrm>
          <a:prstGeom prst="rect">
            <a:avLst/>
          </a:prstGeom>
        </p:spPr>
      </p:pic>
    </p:spTree>
    <p:extLst>
      <p:ext uri="{BB962C8B-B14F-4D97-AF65-F5344CB8AC3E}">
        <p14:creationId xmlns:p14="http://schemas.microsoft.com/office/powerpoint/2010/main" val="36333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 learn about the situation</a:t>
            </a:r>
          </a:p>
        </p:txBody>
      </p:sp>
      <p:sp>
        <p:nvSpPr>
          <p:cNvPr id="3" name="Content Placeholder 2"/>
          <p:cNvSpPr>
            <a:spLocks noGrp="1"/>
          </p:cNvSpPr>
          <p:nvPr>
            <p:ph idx="1"/>
          </p:nvPr>
        </p:nvSpPr>
        <p:spPr/>
        <p:txBody>
          <a:bodyPr/>
          <a:lstStyle/>
          <a:p>
            <a:pPr algn="just">
              <a:buFont typeface="Wingdings" charset="2"/>
              <a:buChar char="§"/>
            </a:pPr>
            <a:r>
              <a:rPr lang="en-US" dirty="0">
                <a:latin typeface="+mj-lt"/>
              </a:rPr>
              <a:t>Crisis event.</a:t>
            </a:r>
          </a:p>
          <a:p>
            <a:pPr algn="just">
              <a:buFont typeface="Wingdings" charset="2"/>
              <a:buChar char="§"/>
            </a:pPr>
            <a:r>
              <a:rPr lang="en-US" dirty="0">
                <a:latin typeface="+mj-lt"/>
              </a:rPr>
              <a:t>Available services and supports.</a:t>
            </a:r>
          </a:p>
          <a:p>
            <a:pPr algn="just">
              <a:buFont typeface="Wingdings" charset="2"/>
              <a:buChar char="§"/>
            </a:pPr>
            <a:r>
              <a:rPr lang="en-US" dirty="0">
                <a:latin typeface="+mj-lt"/>
              </a:rPr>
              <a:t>Safety and security concerns</a:t>
            </a:r>
          </a:p>
          <a:p>
            <a:pPr algn="just">
              <a:buFont typeface="Wingdings" charset="2"/>
              <a:buChar char="§"/>
            </a:pPr>
            <a:endParaRPr lang="en-US" dirty="0">
              <a:latin typeface="+mj-lt"/>
            </a:endParaRPr>
          </a:p>
          <a:p>
            <a:pPr algn="just"/>
            <a:endParaRPr lang="en-US" dirty="0">
              <a:latin typeface="+mj-lt"/>
            </a:endParaRPr>
          </a:p>
        </p:txBody>
      </p:sp>
      <p:pic>
        <p:nvPicPr>
          <p:cNvPr id="4" name="Picture 3"/>
          <p:cNvPicPr>
            <a:picLocks noChangeAspect="1"/>
          </p:cNvPicPr>
          <p:nvPr/>
        </p:nvPicPr>
        <p:blipFill>
          <a:blip r:embed="rId2"/>
          <a:stretch>
            <a:fillRect/>
          </a:stretch>
        </p:blipFill>
        <p:spPr>
          <a:xfrm>
            <a:off x="6094474" y="2119746"/>
            <a:ext cx="5881626" cy="4446154"/>
          </a:xfrm>
          <a:prstGeom prst="rect">
            <a:avLst/>
          </a:prstGeom>
        </p:spPr>
      </p:pic>
    </p:spTree>
    <p:extLst>
      <p:ext uri="{BB962C8B-B14F-4D97-AF65-F5344CB8AC3E}">
        <p14:creationId xmlns:p14="http://schemas.microsoft.com/office/powerpoint/2010/main" val="109955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Good Communication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latin typeface="+mj-lt"/>
              </a:rPr>
              <a:t>Try to find a </a:t>
            </a:r>
            <a:r>
              <a:rPr lang="en-US" b="1" dirty="0">
                <a:latin typeface="+mj-lt"/>
              </a:rPr>
              <a:t>quiet place to talk</a:t>
            </a:r>
            <a:r>
              <a:rPr lang="en-US" dirty="0">
                <a:latin typeface="+mj-lt"/>
              </a:rPr>
              <a:t>, and  minimize outside distractions</a:t>
            </a:r>
          </a:p>
          <a:p>
            <a:pPr algn="just"/>
            <a:r>
              <a:rPr lang="en-US" dirty="0">
                <a:latin typeface="+mj-lt"/>
              </a:rPr>
              <a:t>Respect privacy and keep the person`s story </a:t>
            </a:r>
            <a:r>
              <a:rPr lang="en-US" b="1" dirty="0">
                <a:latin typeface="+mj-lt"/>
              </a:rPr>
              <a:t>confidential</a:t>
            </a:r>
            <a:r>
              <a:rPr lang="en-US" dirty="0">
                <a:latin typeface="+mj-lt"/>
              </a:rPr>
              <a:t>, if this is appropriate. </a:t>
            </a:r>
          </a:p>
          <a:p>
            <a:pPr algn="just"/>
            <a:r>
              <a:rPr lang="en-US" b="1" dirty="0">
                <a:latin typeface="+mj-lt"/>
              </a:rPr>
              <a:t>Stay near </a:t>
            </a:r>
            <a:r>
              <a:rPr lang="en-US" dirty="0">
                <a:latin typeface="+mj-lt"/>
              </a:rPr>
              <a:t>the person but keep an appropriate distance depending on </a:t>
            </a:r>
          </a:p>
          <a:p>
            <a:pPr marL="0" indent="0" algn="just">
              <a:buNone/>
            </a:pPr>
            <a:r>
              <a:rPr lang="en-US" dirty="0">
                <a:latin typeface="+mj-lt"/>
              </a:rPr>
              <a:t>their age, gender and culture.</a:t>
            </a:r>
          </a:p>
          <a:p>
            <a:pPr algn="just"/>
            <a:r>
              <a:rPr lang="en-US" dirty="0">
                <a:latin typeface="+mj-lt"/>
              </a:rPr>
              <a:t>Let them know you are </a:t>
            </a:r>
            <a:r>
              <a:rPr lang="en-US" b="1" dirty="0">
                <a:latin typeface="+mj-lt"/>
              </a:rPr>
              <a:t>listening</a:t>
            </a:r>
            <a:r>
              <a:rPr lang="en-US" dirty="0">
                <a:latin typeface="+mj-lt"/>
              </a:rPr>
              <a:t>; for example, nod your head or say</a:t>
            </a:r>
          </a:p>
          <a:p>
            <a:pPr marL="0" indent="0" algn="just">
              <a:buNone/>
            </a:pPr>
            <a:r>
              <a:rPr lang="en-US" dirty="0">
                <a:latin typeface="+mj-lt"/>
              </a:rPr>
              <a:t>“</a:t>
            </a:r>
            <a:r>
              <a:rPr lang="en-US" dirty="0" err="1">
                <a:latin typeface="+mj-lt"/>
              </a:rPr>
              <a:t>hmmmm</a:t>
            </a:r>
            <a:r>
              <a:rPr lang="en-US" dirty="0">
                <a:latin typeface="+mj-lt"/>
              </a:rPr>
              <a:t>” </a:t>
            </a:r>
            <a:endParaRPr lang="ja-JP" altLang="en-US" dirty="0">
              <a:latin typeface="+mj-lt"/>
            </a:endParaRPr>
          </a:p>
          <a:p>
            <a:pPr algn="just"/>
            <a:r>
              <a:rPr lang="en-US" dirty="0">
                <a:latin typeface="+mj-lt"/>
              </a:rPr>
              <a:t>Be patient and </a:t>
            </a:r>
            <a:r>
              <a:rPr lang="en-US" b="1" dirty="0">
                <a:latin typeface="+mj-lt"/>
              </a:rPr>
              <a:t>calm</a:t>
            </a:r>
            <a:endParaRPr lang="en-US" dirty="0">
              <a:latin typeface="+mj-lt"/>
            </a:endParaRPr>
          </a:p>
          <a:p>
            <a:pPr algn="just"/>
            <a:endParaRPr lang="en-US" dirty="0">
              <a:latin typeface="+mj-lt"/>
            </a:endParaRPr>
          </a:p>
        </p:txBody>
      </p:sp>
    </p:spTree>
    <p:extLst>
      <p:ext uri="{BB962C8B-B14F-4D97-AF65-F5344CB8AC3E}">
        <p14:creationId xmlns:p14="http://schemas.microsoft.com/office/powerpoint/2010/main" val="403506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Good Communication</a:t>
            </a:r>
            <a:endParaRPr lang="en-US" dirty="0"/>
          </a:p>
        </p:txBody>
      </p:sp>
      <p:sp>
        <p:nvSpPr>
          <p:cNvPr id="3" name="Content Placeholder 2"/>
          <p:cNvSpPr>
            <a:spLocks noGrp="1"/>
          </p:cNvSpPr>
          <p:nvPr>
            <p:ph idx="1"/>
          </p:nvPr>
        </p:nvSpPr>
        <p:spPr>
          <a:xfrm>
            <a:off x="838200" y="1690688"/>
            <a:ext cx="10515600" cy="4793239"/>
          </a:xfrm>
        </p:spPr>
        <p:txBody>
          <a:bodyPr>
            <a:noAutofit/>
          </a:bodyPr>
          <a:lstStyle/>
          <a:p>
            <a:pPr algn="just"/>
            <a:endParaRPr lang="en-US" dirty="0">
              <a:latin typeface="+mj-lt"/>
            </a:endParaRPr>
          </a:p>
          <a:p>
            <a:pPr algn="just"/>
            <a:endParaRPr lang="en-US" dirty="0">
              <a:latin typeface="+mj-lt"/>
            </a:endParaRPr>
          </a:p>
          <a:p>
            <a:pPr algn="just"/>
            <a:r>
              <a:rPr lang="en-US" dirty="0">
                <a:latin typeface="+mj-lt"/>
              </a:rPr>
              <a:t>Provide </a:t>
            </a:r>
            <a:r>
              <a:rPr lang="en-US" b="1" dirty="0">
                <a:latin typeface="+mj-lt"/>
              </a:rPr>
              <a:t>factual information</a:t>
            </a:r>
          </a:p>
          <a:p>
            <a:pPr algn="just"/>
            <a:r>
              <a:rPr lang="en-US" dirty="0">
                <a:latin typeface="+mj-lt"/>
              </a:rPr>
              <a:t>Simple </a:t>
            </a:r>
            <a:endParaRPr lang="en-US" b="1" dirty="0">
              <a:latin typeface="+mj-lt"/>
            </a:endParaRPr>
          </a:p>
          <a:p>
            <a:pPr algn="just"/>
            <a:r>
              <a:rPr lang="en-US" b="1" dirty="0">
                <a:latin typeface="+mj-lt"/>
              </a:rPr>
              <a:t>Acknowledge</a:t>
            </a:r>
            <a:r>
              <a:rPr lang="en-US" dirty="0">
                <a:latin typeface="+mj-lt"/>
              </a:rPr>
              <a:t> how they are </a:t>
            </a:r>
            <a:r>
              <a:rPr lang="en-US" b="1" dirty="0">
                <a:latin typeface="+mj-lt"/>
              </a:rPr>
              <a:t>feeling</a:t>
            </a:r>
            <a:r>
              <a:rPr lang="en-US" dirty="0">
                <a:latin typeface="+mj-lt"/>
              </a:rPr>
              <a:t> </a:t>
            </a:r>
          </a:p>
          <a:p>
            <a:pPr algn="just"/>
            <a:r>
              <a:rPr lang="en-US" dirty="0">
                <a:latin typeface="+mj-lt"/>
              </a:rPr>
              <a:t>Acknowledge the person`s </a:t>
            </a:r>
            <a:r>
              <a:rPr lang="en-US" b="1" dirty="0">
                <a:latin typeface="+mj-lt"/>
              </a:rPr>
              <a:t>strengths</a:t>
            </a:r>
            <a:r>
              <a:rPr lang="en-US" dirty="0">
                <a:latin typeface="+mj-lt"/>
              </a:rPr>
              <a:t> </a:t>
            </a:r>
          </a:p>
          <a:p>
            <a:pPr algn="just"/>
            <a:r>
              <a:rPr lang="en-US" dirty="0">
                <a:latin typeface="+mj-lt"/>
              </a:rPr>
              <a:t>Allow for </a:t>
            </a:r>
            <a:r>
              <a:rPr lang="en-US" b="1" dirty="0">
                <a:latin typeface="+mj-lt"/>
              </a:rPr>
              <a:t>silence</a:t>
            </a:r>
            <a:r>
              <a:rPr lang="en-US" dirty="0">
                <a:latin typeface="+mj-lt"/>
              </a:rPr>
              <a:t>.</a:t>
            </a:r>
          </a:p>
        </p:txBody>
      </p:sp>
    </p:spTree>
    <p:extLst>
      <p:ext uri="{BB962C8B-B14F-4D97-AF65-F5344CB8AC3E}">
        <p14:creationId xmlns:p14="http://schemas.microsoft.com/office/powerpoint/2010/main" val="227555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b="1" dirty="0"/>
              <a:t>Good Communication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a:latin typeface="+mj-lt"/>
              </a:rPr>
              <a:t>Don`t pressure </a:t>
            </a:r>
            <a:r>
              <a:rPr lang="en-US" dirty="0">
                <a:latin typeface="+mj-lt"/>
              </a:rPr>
              <a:t>someone to tell their story. </a:t>
            </a:r>
          </a:p>
          <a:p>
            <a:pPr algn="just"/>
            <a:r>
              <a:rPr lang="en-US" b="1" dirty="0">
                <a:latin typeface="+mj-lt"/>
              </a:rPr>
              <a:t>Don`t interrupt </a:t>
            </a:r>
            <a:r>
              <a:rPr lang="en-US" dirty="0">
                <a:latin typeface="+mj-lt"/>
              </a:rPr>
              <a:t>or rush someone`s story (for example, don`t look at your watch or speak too rapidly). </a:t>
            </a:r>
          </a:p>
          <a:p>
            <a:pPr algn="just"/>
            <a:r>
              <a:rPr lang="en-US" b="1" dirty="0">
                <a:latin typeface="+mj-lt"/>
              </a:rPr>
              <a:t>Don`t touch </a:t>
            </a:r>
            <a:r>
              <a:rPr lang="en-US" dirty="0">
                <a:latin typeface="+mj-lt"/>
              </a:rPr>
              <a:t>the person if you`re not sure it is appropriate to do so. </a:t>
            </a:r>
          </a:p>
          <a:p>
            <a:pPr algn="just"/>
            <a:r>
              <a:rPr lang="en-US" b="1" dirty="0">
                <a:latin typeface="+mj-lt"/>
              </a:rPr>
              <a:t>Don`t judge </a:t>
            </a:r>
            <a:r>
              <a:rPr lang="en-US" dirty="0">
                <a:latin typeface="+mj-lt"/>
              </a:rPr>
              <a:t>what they have or haven`t done, or how they are feeling.</a:t>
            </a:r>
          </a:p>
          <a:p>
            <a:pPr algn="just"/>
            <a:r>
              <a:rPr lang="en-US" dirty="0">
                <a:latin typeface="+mj-lt"/>
              </a:rPr>
              <a:t>Don`t say: “</a:t>
            </a:r>
            <a:r>
              <a:rPr lang="en-US" b="1" dirty="0">
                <a:latin typeface="+mj-lt"/>
              </a:rPr>
              <a:t>You shouldn`t feel that way</a:t>
            </a:r>
            <a:r>
              <a:rPr lang="en-US" dirty="0">
                <a:latin typeface="+mj-lt"/>
              </a:rPr>
              <a:t>”, or “You should feel lucky you survived”.</a:t>
            </a:r>
            <a:endParaRPr lang="ja-JP" altLang="en-US" dirty="0">
              <a:latin typeface="+mj-lt"/>
            </a:endParaRPr>
          </a:p>
          <a:p>
            <a:pPr algn="just"/>
            <a:r>
              <a:rPr lang="en-US" b="1" dirty="0">
                <a:latin typeface="+mj-lt"/>
              </a:rPr>
              <a:t>Don`t make up things </a:t>
            </a:r>
            <a:r>
              <a:rPr lang="en-US" dirty="0">
                <a:latin typeface="+mj-lt"/>
              </a:rPr>
              <a:t>you  don`t know.</a:t>
            </a:r>
          </a:p>
        </p:txBody>
      </p:sp>
    </p:spTree>
    <p:extLst>
      <p:ext uri="{BB962C8B-B14F-4D97-AF65-F5344CB8AC3E}">
        <p14:creationId xmlns:p14="http://schemas.microsoft.com/office/powerpoint/2010/main" val="102289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Good Communication</a:t>
            </a:r>
            <a:endParaRPr lang="en-US" dirty="0"/>
          </a:p>
        </p:txBody>
      </p:sp>
      <p:sp>
        <p:nvSpPr>
          <p:cNvPr id="3" name="Content Placeholder 2"/>
          <p:cNvSpPr>
            <a:spLocks noGrp="1"/>
          </p:cNvSpPr>
          <p:nvPr>
            <p:ph idx="1"/>
          </p:nvPr>
        </p:nvSpPr>
        <p:spPr>
          <a:xfrm>
            <a:off x="838200" y="1825624"/>
            <a:ext cx="10515600" cy="4630593"/>
          </a:xfrm>
        </p:spPr>
        <p:txBody>
          <a:bodyPr>
            <a:normAutofit/>
          </a:bodyPr>
          <a:lstStyle/>
          <a:p>
            <a:pPr algn="just"/>
            <a:endParaRPr lang="en-US" dirty="0">
              <a:latin typeface="+mj-lt"/>
            </a:endParaRPr>
          </a:p>
          <a:p>
            <a:pPr algn="just"/>
            <a:r>
              <a:rPr lang="en-US" dirty="0">
                <a:latin typeface="+mj-lt"/>
              </a:rPr>
              <a:t>Don`t use terms that are too </a:t>
            </a:r>
            <a:r>
              <a:rPr lang="en-US" b="1" dirty="0">
                <a:latin typeface="+mj-lt"/>
              </a:rPr>
              <a:t>technical</a:t>
            </a:r>
            <a:r>
              <a:rPr lang="en-US" dirty="0">
                <a:latin typeface="+mj-lt"/>
              </a:rPr>
              <a:t>.</a:t>
            </a:r>
          </a:p>
          <a:p>
            <a:pPr algn="just"/>
            <a:r>
              <a:rPr lang="en-US" dirty="0">
                <a:latin typeface="+mj-lt"/>
              </a:rPr>
              <a:t>Don`t tell them </a:t>
            </a:r>
            <a:r>
              <a:rPr lang="en-US" b="1" dirty="0">
                <a:latin typeface="+mj-lt"/>
              </a:rPr>
              <a:t>someone else`s story</a:t>
            </a:r>
            <a:r>
              <a:rPr lang="en-US" dirty="0">
                <a:latin typeface="+mj-lt"/>
              </a:rPr>
              <a:t>.</a:t>
            </a:r>
          </a:p>
          <a:p>
            <a:pPr algn="just"/>
            <a:r>
              <a:rPr lang="en-US" dirty="0">
                <a:latin typeface="+mj-lt"/>
              </a:rPr>
              <a:t>Don`t talk about </a:t>
            </a:r>
            <a:r>
              <a:rPr lang="en-US" b="1" dirty="0">
                <a:latin typeface="+mj-lt"/>
              </a:rPr>
              <a:t>your own troubles</a:t>
            </a:r>
            <a:r>
              <a:rPr lang="en-US" dirty="0">
                <a:latin typeface="+mj-lt"/>
              </a:rPr>
              <a:t>.</a:t>
            </a:r>
          </a:p>
          <a:p>
            <a:pPr algn="just"/>
            <a:r>
              <a:rPr lang="en-US" dirty="0">
                <a:latin typeface="+mj-lt"/>
              </a:rPr>
              <a:t>Don`t give false promises or </a:t>
            </a:r>
            <a:r>
              <a:rPr lang="en-US" b="1" dirty="0">
                <a:latin typeface="+mj-lt"/>
              </a:rPr>
              <a:t>false reassurances</a:t>
            </a:r>
            <a:r>
              <a:rPr lang="en-US" dirty="0">
                <a:latin typeface="+mj-lt"/>
              </a:rPr>
              <a:t>.</a:t>
            </a:r>
          </a:p>
          <a:p>
            <a:pPr algn="just"/>
            <a:r>
              <a:rPr lang="en-US" dirty="0">
                <a:latin typeface="+mj-lt"/>
              </a:rPr>
              <a:t>Don`t think and act as if you must </a:t>
            </a:r>
            <a:r>
              <a:rPr lang="en-US" b="1" dirty="0">
                <a:latin typeface="+mj-lt"/>
              </a:rPr>
              <a:t>solve all the person`s problems </a:t>
            </a:r>
            <a:r>
              <a:rPr lang="en-US" dirty="0">
                <a:latin typeface="+mj-lt"/>
              </a:rPr>
              <a:t>for them.</a:t>
            </a:r>
          </a:p>
          <a:p>
            <a:pPr algn="just"/>
            <a:r>
              <a:rPr lang="en-US" dirty="0">
                <a:latin typeface="+mj-lt"/>
              </a:rPr>
              <a:t>Don`t </a:t>
            </a:r>
            <a:r>
              <a:rPr lang="en-US" b="1" dirty="0">
                <a:latin typeface="+mj-lt"/>
              </a:rPr>
              <a:t>take away the person`s strength </a:t>
            </a:r>
            <a:r>
              <a:rPr lang="en-US" dirty="0">
                <a:latin typeface="+mj-lt"/>
              </a:rPr>
              <a:t>and sense of being able to care for themselves.</a:t>
            </a:r>
          </a:p>
          <a:p>
            <a:pPr algn="just"/>
            <a:r>
              <a:rPr lang="en-US" dirty="0">
                <a:latin typeface="+mj-lt"/>
              </a:rPr>
              <a:t>Don`t talk about people in </a:t>
            </a:r>
            <a:r>
              <a:rPr lang="en-US" b="1" dirty="0">
                <a:latin typeface="+mj-lt"/>
              </a:rPr>
              <a:t>negative terms</a:t>
            </a:r>
            <a:endParaRPr lang="en-US" dirty="0">
              <a:latin typeface="+mj-lt"/>
            </a:endParaRPr>
          </a:p>
        </p:txBody>
      </p:sp>
    </p:spTree>
    <p:extLst>
      <p:ext uri="{BB962C8B-B14F-4D97-AF65-F5344CB8AC3E}">
        <p14:creationId xmlns:p14="http://schemas.microsoft.com/office/powerpoint/2010/main" val="240903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principles of PFA</a:t>
            </a:r>
          </a:p>
        </p:txBody>
      </p:sp>
      <p:sp>
        <p:nvSpPr>
          <p:cNvPr id="3" name="Content Placeholder 2"/>
          <p:cNvSpPr>
            <a:spLocks noGrp="1"/>
          </p:cNvSpPr>
          <p:nvPr>
            <p:ph idx="1"/>
          </p:nvPr>
        </p:nvSpPr>
        <p:spPr>
          <a:xfrm>
            <a:off x="838200" y="2449082"/>
            <a:ext cx="10515600" cy="876011"/>
          </a:xfrm>
        </p:spPr>
        <p:txBody>
          <a:bodyPr/>
          <a:lstStyle/>
          <a:p>
            <a:pPr marL="0" indent="0" algn="ctr">
              <a:buNone/>
            </a:pPr>
            <a:r>
              <a:rPr lang="en-US" sz="3600" b="1" dirty="0"/>
              <a:t>Look, Listen and Link</a:t>
            </a:r>
          </a:p>
          <a:p>
            <a:pPr marL="0" indent="0">
              <a:buNone/>
            </a:pPr>
            <a:endParaRPr lang="en-US" dirty="0"/>
          </a:p>
        </p:txBody>
      </p:sp>
      <p:pic>
        <p:nvPicPr>
          <p:cNvPr id="5" name="Picture 4"/>
          <p:cNvPicPr>
            <a:picLocks noChangeAspect="1"/>
          </p:cNvPicPr>
          <p:nvPr/>
        </p:nvPicPr>
        <p:blipFill>
          <a:blip r:embed="rId2"/>
          <a:stretch>
            <a:fillRect/>
          </a:stretch>
        </p:blipFill>
        <p:spPr>
          <a:xfrm>
            <a:off x="3612901" y="3931100"/>
            <a:ext cx="1181049" cy="1486045"/>
          </a:xfrm>
          <a:prstGeom prst="rect">
            <a:avLst/>
          </a:prstGeom>
        </p:spPr>
      </p:pic>
      <p:pic>
        <p:nvPicPr>
          <p:cNvPr id="6" name="Picture 5"/>
          <p:cNvPicPr>
            <a:picLocks noChangeAspect="1"/>
          </p:cNvPicPr>
          <p:nvPr/>
        </p:nvPicPr>
        <p:blipFill>
          <a:blip r:embed="rId3"/>
          <a:stretch>
            <a:fillRect/>
          </a:stretch>
        </p:blipFill>
        <p:spPr>
          <a:xfrm>
            <a:off x="5389962" y="3931099"/>
            <a:ext cx="1208219" cy="1486045"/>
          </a:xfrm>
          <a:prstGeom prst="rect">
            <a:avLst/>
          </a:prstGeom>
        </p:spPr>
      </p:pic>
      <p:pic>
        <p:nvPicPr>
          <p:cNvPr id="7" name="Picture 6"/>
          <p:cNvPicPr>
            <a:picLocks noChangeAspect="1"/>
          </p:cNvPicPr>
          <p:nvPr/>
        </p:nvPicPr>
        <p:blipFill>
          <a:blip r:embed="rId4"/>
          <a:stretch>
            <a:fillRect/>
          </a:stretch>
        </p:blipFill>
        <p:spPr>
          <a:xfrm>
            <a:off x="7194193" y="3931100"/>
            <a:ext cx="1249945" cy="1486045"/>
          </a:xfrm>
          <a:prstGeom prst="rect">
            <a:avLst/>
          </a:prstGeom>
        </p:spPr>
      </p:pic>
    </p:spTree>
    <p:extLst>
      <p:ext uri="{BB962C8B-B14F-4D97-AF65-F5344CB8AC3E}">
        <p14:creationId xmlns:p14="http://schemas.microsoft.com/office/powerpoint/2010/main" val="101717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a:t>
            </a:r>
          </a:p>
        </p:txBody>
      </p:sp>
      <p:sp>
        <p:nvSpPr>
          <p:cNvPr id="3" name="Content Placeholder 2"/>
          <p:cNvSpPr>
            <a:spLocks noGrp="1"/>
          </p:cNvSpPr>
          <p:nvPr>
            <p:ph idx="1"/>
          </p:nvPr>
        </p:nvSpPr>
        <p:spPr/>
        <p:txBody>
          <a:bodyPr/>
          <a:lstStyle/>
          <a:p>
            <a:pPr algn="just">
              <a:buFont typeface="Wingdings" charset="2"/>
              <a:buChar char="§"/>
            </a:pPr>
            <a:r>
              <a:rPr lang="en-US" dirty="0">
                <a:latin typeface="+mj-lt"/>
              </a:rPr>
              <a:t>Check for safety.</a:t>
            </a:r>
          </a:p>
          <a:p>
            <a:pPr algn="just">
              <a:buFont typeface="Wingdings" charset="2"/>
              <a:buChar char="§"/>
            </a:pPr>
            <a:r>
              <a:rPr lang="en-US" dirty="0">
                <a:latin typeface="+mj-lt"/>
              </a:rPr>
              <a:t>Check for people with obvious urgent basic needs.</a:t>
            </a:r>
          </a:p>
          <a:p>
            <a:pPr algn="just">
              <a:buFont typeface="Wingdings" charset="2"/>
              <a:buChar char="§"/>
            </a:pPr>
            <a:r>
              <a:rPr lang="en-US" dirty="0">
                <a:latin typeface="+mj-lt"/>
              </a:rPr>
              <a:t>Check for people with serious distress reactions.</a:t>
            </a:r>
          </a:p>
          <a:p>
            <a:pPr algn="just">
              <a:buFont typeface="Wingdings" charset="2"/>
              <a:buChar char="§"/>
            </a:pPr>
            <a:endParaRPr lang="en-US" dirty="0">
              <a:latin typeface="+mj-lt"/>
            </a:endParaRPr>
          </a:p>
        </p:txBody>
      </p:sp>
      <p:pic>
        <p:nvPicPr>
          <p:cNvPr id="5" name="Picture 4"/>
          <p:cNvPicPr>
            <a:picLocks noChangeAspect="1"/>
          </p:cNvPicPr>
          <p:nvPr/>
        </p:nvPicPr>
        <p:blipFill>
          <a:blip r:embed="rId3"/>
          <a:stretch>
            <a:fillRect/>
          </a:stretch>
        </p:blipFill>
        <p:spPr>
          <a:xfrm>
            <a:off x="8645560" y="3994484"/>
            <a:ext cx="3029081" cy="2544428"/>
          </a:xfrm>
          <a:prstGeom prst="rect">
            <a:avLst/>
          </a:prstGeom>
        </p:spPr>
      </p:pic>
    </p:spTree>
    <p:extLst>
      <p:ext uri="{BB962C8B-B14F-4D97-AF65-F5344CB8AC3E}">
        <p14:creationId xmlns:p14="http://schemas.microsoft.com/office/powerpoint/2010/main" val="124833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5698791"/>
          </a:xfrm>
        </p:spPr>
        <p:txBody>
          <a:bodyPr>
            <a:normAutofit/>
          </a:bodyPr>
          <a:lstStyle/>
          <a:p>
            <a:pPr marL="0" indent="0" algn="ctr"/>
            <a:r>
              <a:rPr lang="en-US" dirty="0"/>
              <a:t>Psychological first aid (PFA) </a:t>
            </a:r>
            <a:br>
              <a:rPr lang="en-US" dirty="0"/>
            </a:br>
            <a:br>
              <a:rPr lang="en-US" dirty="0"/>
            </a:br>
            <a:r>
              <a:rPr lang="en-US" dirty="0"/>
              <a:t>supportive response to a fellow human being who is suffering and who may need support.</a:t>
            </a:r>
          </a:p>
        </p:txBody>
      </p:sp>
    </p:spTree>
    <p:extLst>
      <p:ext uri="{BB962C8B-B14F-4D97-AF65-F5344CB8AC3E}">
        <p14:creationId xmlns:p14="http://schemas.microsoft.com/office/powerpoint/2010/main" val="130898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0"/>
            <a:ext cx="10515600" cy="1325563"/>
          </a:xfrm>
        </p:spPr>
        <p:txBody>
          <a:bodyPr/>
          <a:lstStyle/>
          <a:p>
            <a:r>
              <a:rPr lang="en-US" dirty="0"/>
              <a:t>LOOK</a:t>
            </a:r>
          </a:p>
        </p:txBody>
      </p:sp>
      <p:sp>
        <p:nvSpPr>
          <p:cNvPr id="3" name="Content Placeholder 2"/>
          <p:cNvSpPr>
            <a:spLocks noGrp="1"/>
          </p:cNvSpPr>
          <p:nvPr>
            <p:ph idx="1"/>
          </p:nvPr>
        </p:nvSpPr>
        <p:spPr>
          <a:xfrm>
            <a:off x="838200" y="1274618"/>
            <a:ext cx="10515600" cy="5446857"/>
          </a:xfrm>
        </p:spPr>
        <p:txBody>
          <a:bodyPr>
            <a:noAutofit/>
          </a:bodyPr>
          <a:lstStyle/>
          <a:p>
            <a:pPr marL="0" indent="0" algn="just">
              <a:buNone/>
            </a:pPr>
            <a:r>
              <a:rPr lang="en-US" dirty="0">
                <a:latin typeface="+mj-lt"/>
              </a:rPr>
              <a:t>People may react in various ways to a crisis:</a:t>
            </a:r>
          </a:p>
          <a:p>
            <a:pPr algn="just"/>
            <a:r>
              <a:rPr lang="en-US" b="1" dirty="0">
                <a:latin typeface="+mj-lt"/>
              </a:rPr>
              <a:t>Physical symptoms </a:t>
            </a:r>
          </a:p>
          <a:p>
            <a:pPr algn="just"/>
            <a:r>
              <a:rPr lang="en-US" b="1" dirty="0">
                <a:latin typeface="+mj-lt"/>
              </a:rPr>
              <a:t>Crying, sadness</a:t>
            </a:r>
            <a:r>
              <a:rPr lang="en-US" dirty="0">
                <a:latin typeface="+mj-lt"/>
              </a:rPr>
              <a:t>, depressed mood</a:t>
            </a:r>
          </a:p>
          <a:p>
            <a:pPr algn="just"/>
            <a:r>
              <a:rPr lang="en-US" dirty="0">
                <a:latin typeface="+mj-lt"/>
              </a:rPr>
              <a:t>Being “</a:t>
            </a:r>
            <a:r>
              <a:rPr lang="en-US" b="1" dirty="0">
                <a:latin typeface="+mj-lt"/>
              </a:rPr>
              <a:t>on guard or jumpy</a:t>
            </a:r>
            <a:r>
              <a:rPr lang="en-US" dirty="0">
                <a:latin typeface="+mj-lt"/>
              </a:rPr>
              <a:t>”</a:t>
            </a:r>
            <a:endParaRPr lang="ja-JP" altLang="en-US" dirty="0">
              <a:latin typeface="+mj-lt"/>
            </a:endParaRPr>
          </a:p>
          <a:p>
            <a:pPr algn="just"/>
            <a:r>
              <a:rPr lang="en-US" b="1" dirty="0">
                <a:latin typeface="+mj-lt"/>
              </a:rPr>
              <a:t>Worry</a:t>
            </a:r>
            <a:r>
              <a:rPr lang="en-US" dirty="0">
                <a:latin typeface="+mj-lt"/>
              </a:rPr>
              <a:t> that something really bad is going to happen</a:t>
            </a:r>
          </a:p>
          <a:p>
            <a:pPr algn="just"/>
            <a:r>
              <a:rPr lang="en-US" b="1" dirty="0">
                <a:latin typeface="+mj-lt"/>
              </a:rPr>
              <a:t>Insomnia</a:t>
            </a:r>
            <a:r>
              <a:rPr lang="en-US" dirty="0">
                <a:latin typeface="+mj-lt"/>
              </a:rPr>
              <a:t>, nightmares</a:t>
            </a:r>
          </a:p>
          <a:p>
            <a:pPr algn="just"/>
            <a:r>
              <a:rPr lang="en-US" b="1" dirty="0">
                <a:latin typeface="+mj-lt"/>
              </a:rPr>
              <a:t>Irritability</a:t>
            </a:r>
            <a:r>
              <a:rPr lang="en-US" dirty="0">
                <a:latin typeface="+mj-lt"/>
              </a:rPr>
              <a:t>, anger</a:t>
            </a:r>
          </a:p>
          <a:p>
            <a:pPr algn="just"/>
            <a:r>
              <a:rPr lang="en-US" b="1" dirty="0">
                <a:latin typeface="+mj-lt"/>
              </a:rPr>
              <a:t>Guilt</a:t>
            </a:r>
            <a:r>
              <a:rPr lang="en-US" dirty="0">
                <a:latin typeface="+mj-lt"/>
              </a:rPr>
              <a:t>, shame </a:t>
            </a:r>
          </a:p>
          <a:p>
            <a:pPr algn="just"/>
            <a:r>
              <a:rPr lang="en-US" b="1" dirty="0">
                <a:latin typeface="+mj-lt"/>
              </a:rPr>
              <a:t>Confused</a:t>
            </a:r>
            <a:r>
              <a:rPr lang="en-US" dirty="0">
                <a:latin typeface="+mj-lt"/>
              </a:rPr>
              <a:t>, emotionally numb, or feeling unreal or in a daze</a:t>
            </a:r>
          </a:p>
          <a:p>
            <a:pPr algn="just"/>
            <a:endParaRPr lang="en-US" dirty="0">
              <a:latin typeface="+mj-lt"/>
            </a:endParaRPr>
          </a:p>
          <a:p>
            <a:pPr algn="just"/>
            <a:endParaRPr lang="en-US" dirty="0">
              <a:latin typeface="+mj-lt"/>
            </a:endParaRPr>
          </a:p>
          <a:p>
            <a:pPr algn="just"/>
            <a:endParaRPr lang="en-US" dirty="0">
              <a:latin typeface="+mj-lt"/>
            </a:endParaRPr>
          </a:p>
          <a:p>
            <a:pPr algn="just"/>
            <a:endParaRPr lang="en-US" dirty="0">
              <a:latin typeface="+mj-lt"/>
            </a:endParaRPr>
          </a:p>
          <a:p>
            <a:pPr algn="just"/>
            <a:endParaRPr lang="en-US" dirty="0">
              <a:latin typeface="+mj-lt"/>
            </a:endParaRPr>
          </a:p>
          <a:p>
            <a:pPr algn="just"/>
            <a:endParaRPr lang="en-US" dirty="0">
              <a:latin typeface="+mj-lt"/>
            </a:endParaRPr>
          </a:p>
          <a:p>
            <a:pPr algn="just"/>
            <a:endParaRPr lang="en-US" dirty="0">
              <a:latin typeface="+mj-lt"/>
            </a:endParaRPr>
          </a:p>
          <a:p>
            <a:pPr marL="0" indent="0" algn="just">
              <a:buNone/>
            </a:pPr>
            <a:endParaRPr lang="en-US" dirty="0">
              <a:latin typeface="+mj-lt"/>
            </a:endParaRPr>
          </a:p>
        </p:txBody>
      </p:sp>
      <p:pic>
        <p:nvPicPr>
          <p:cNvPr id="5" name="Picture 4"/>
          <p:cNvPicPr>
            <a:picLocks noChangeAspect="1"/>
          </p:cNvPicPr>
          <p:nvPr/>
        </p:nvPicPr>
        <p:blipFill>
          <a:blip r:embed="rId2"/>
          <a:stretch>
            <a:fillRect/>
          </a:stretch>
        </p:blipFill>
        <p:spPr>
          <a:xfrm>
            <a:off x="5254750" y="4100955"/>
            <a:ext cx="1294884" cy="1097835"/>
          </a:xfrm>
          <a:prstGeom prst="rect">
            <a:avLst/>
          </a:prstGeom>
        </p:spPr>
      </p:pic>
      <p:pic>
        <p:nvPicPr>
          <p:cNvPr id="6" name="Picture 5"/>
          <p:cNvPicPr>
            <a:picLocks noChangeAspect="1"/>
          </p:cNvPicPr>
          <p:nvPr/>
        </p:nvPicPr>
        <p:blipFill>
          <a:blip r:embed="rId3"/>
          <a:stretch>
            <a:fillRect/>
          </a:stretch>
        </p:blipFill>
        <p:spPr>
          <a:xfrm>
            <a:off x="9781320" y="2375577"/>
            <a:ext cx="1468582" cy="1586828"/>
          </a:xfrm>
          <a:prstGeom prst="rect">
            <a:avLst/>
          </a:prstGeom>
        </p:spPr>
      </p:pic>
    </p:spTree>
    <p:extLst>
      <p:ext uri="{BB962C8B-B14F-4D97-AF65-F5344CB8AC3E}">
        <p14:creationId xmlns:p14="http://schemas.microsoft.com/office/powerpoint/2010/main" val="43966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a:t>
            </a:r>
          </a:p>
        </p:txBody>
      </p:sp>
      <p:sp>
        <p:nvSpPr>
          <p:cNvPr id="3" name="Content Placeholder 2"/>
          <p:cNvSpPr>
            <a:spLocks noGrp="1"/>
          </p:cNvSpPr>
          <p:nvPr>
            <p:ph idx="1"/>
          </p:nvPr>
        </p:nvSpPr>
        <p:spPr/>
        <p:txBody>
          <a:bodyPr>
            <a:normAutofit/>
          </a:bodyPr>
          <a:lstStyle/>
          <a:p>
            <a:pPr algn="just"/>
            <a:r>
              <a:rPr lang="en-US" b="1" dirty="0">
                <a:latin typeface="+mj-lt"/>
              </a:rPr>
              <a:t>Withdrawn</a:t>
            </a:r>
            <a:r>
              <a:rPr lang="en-US" dirty="0">
                <a:latin typeface="+mj-lt"/>
              </a:rPr>
              <a:t> or very still (not moving)</a:t>
            </a:r>
          </a:p>
          <a:p>
            <a:pPr algn="just"/>
            <a:r>
              <a:rPr lang="en-US" b="1" dirty="0">
                <a:latin typeface="+mj-lt"/>
              </a:rPr>
              <a:t>Not responding </a:t>
            </a:r>
            <a:r>
              <a:rPr lang="en-US" dirty="0">
                <a:latin typeface="+mj-lt"/>
              </a:rPr>
              <a:t>to others, not speaking at all</a:t>
            </a:r>
          </a:p>
          <a:p>
            <a:pPr algn="just"/>
            <a:r>
              <a:rPr lang="en-US" b="1" dirty="0">
                <a:latin typeface="+mj-lt"/>
              </a:rPr>
              <a:t>Disorientation</a:t>
            </a:r>
            <a:r>
              <a:rPr lang="en-US" dirty="0">
                <a:latin typeface="+mj-lt"/>
              </a:rPr>
              <a:t> </a:t>
            </a:r>
          </a:p>
          <a:p>
            <a:pPr algn="just"/>
            <a:r>
              <a:rPr lang="en-US" b="1" dirty="0">
                <a:latin typeface="+mj-lt"/>
              </a:rPr>
              <a:t>Not being able to care</a:t>
            </a:r>
            <a:r>
              <a:rPr lang="en-US" dirty="0">
                <a:latin typeface="+mj-lt"/>
              </a:rPr>
              <a:t> for themselves or their children (for example, not eating or drinking, not able to make simple decisions)</a:t>
            </a:r>
          </a:p>
        </p:txBody>
      </p:sp>
      <p:pic>
        <p:nvPicPr>
          <p:cNvPr id="5" name="Picture 4"/>
          <p:cNvPicPr>
            <a:picLocks noChangeAspect="1"/>
          </p:cNvPicPr>
          <p:nvPr/>
        </p:nvPicPr>
        <p:blipFill>
          <a:blip r:embed="rId2"/>
          <a:stretch>
            <a:fillRect/>
          </a:stretch>
        </p:blipFill>
        <p:spPr>
          <a:xfrm>
            <a:off x="7825171" y="4595342"/>
            <a:ext cx="2679824" cy="1989967"/>
          </a:xfrm>
          <a:prstGeom prst="rect">
            <a:avLst/>
          </a:prstGeom>
        </p:spPr>
      </p:pic>
      <p:pic>
        <p:nvPicPr>
          <p:cNvPr id="6" name="Picture 5"/>
          <p:cNvPicPr>
            <a:picLocks noChangeAspect="1"/>
          </p:cNvPicPr>
          <p:nvPr/>
        </p:nvPicPr>
        <p:blipFill>
          <a:blip r:embed="rId3"/>
          <a:stretch>
            <a:fillRect/>
          </a:stretch>
        </p:blipFill>
        <p:spPr>
          <a:xfrm>
            <a:off x="2519862" y="4595342"/>
            <a:ext cx="2246102" cy="1989968"/>
          </a:xfrm>
          <a:prstGeom prst="rect">
            <a:avLst/>
          </a:prstGeom>
        </p:spPr>
      </p:pic>
    </p:spTree>
    <p:extLst>
      <p:ext uri="{BB962C8B-B14F-4D97-AF65-F5344CB8AC3E}">
        <p14:creationId xmlns:p14="http://schemas.microsoft.com/office/powerpoint/2010/main" val="52643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a:t>
            </a:r>
          </a:p>
        </p:txBody>
      </p:sp>
      <p:sp>
        <p:nvSpPr>
          <p:cNvPr id="3" name="Content Placeholder 2"/>
          <p:cNvSpPr>
            <a:spLocks noGrp="1"/>
          </p:cNvSpPr>
          <p:nvPr>
            <p:ph idx="1"/>
          </p:nvPr>
        </p:nvSpPr>
        <p:spPr/>
        <p:txBody>
          <a:bodyPr/>
          <a:lstStyle/>
          <a:p>
            <a:pPr algn="just"/>
            <a:r>
              <a:rPr lang="en-US" dirty="0">
                <a:latin typeface="+mj-lt"/>
              </a:rPr>
              <a:t>Make sure that severely distressed people are not left alone</a:t>
            </a:r>
          </a:p>
          <a:p>
            <a:pPr algn="just"/>
            <a:endParaRPr lang="en-US" dirty="0">
              <a:latin typeface="+mj-lt"/>
            </a:endParaRPr>
          </a:p>
          <a:p>
            <a:pPr algn="just"/>
            <a:r>
              <a:rPr lang="en-US" dirty="0">
                <a:latin typeface="+mj-lt"/>
              </a:rPr>
              <a:t>Try to keep them safe until the reaction passes or until you can find help</a:t>
            </a:r>
          </a:p>
        </p:txBody>
      </p:sp>
    </p:spTree>
    <p:extLst>
      <p:ext uri="{BB962C8B-B14F-4D97-AF65-F5344CB8AC3E}">
        <p14:creationId xmlns:p14="http://schemas.microsoft.com/office/powerpoint/2010/main" val="9554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 </a:t>
            </a:r>
          </a:p>
        </p:txBody>
      </p:sp>
      <p:sp>
        <p:nvSpPr>
          <p:cNvPr id="3" name="Content Placeholder 2"/>
          <p:cNvSpPr>
            <a:spLocks noGrp="1"/>
          </p:cNvSpPr>
          <p:nvPr>
            <p:ph idx="1"/>
          </p:nvPr>
        </p:nvSpPr>
        <p:spPr/>
        <p:txBody>
          <a:bodyPr/>
          <a:lstStyle/>
          <a:p>
            <a:pPr algn="just">
              <a:buFont typeface="Wingdings" charset="2"/>
              <a:buChar char="§"/>
            </a:pPr>
            <a:r>
              <a:rPr lang="en-US" b="1" dirty="0">
                <a:latin typeface="+mj-lt"/>
              </a:rPr>
              <a:t>Approach</a:t>
            </a:r>
            <a:r>
              <a:rPr lang="en-US" dirty="0">
                <a:latin typeface="+mj-lt"/>
              </a:rPr>
              <a:t> people who may need support.</a:t>
            </a:r>
          </a:p>
          <a:p>
            <a:pPr algn="just">
              <a:buFont typeface="Wingdings" charset="2"/>
              <a:buChar char="§"/>
            </a:pPr>
            <a:endParaRPr lang="en-US" dirty="0">
              <a:latin typeface="+mj-lt"/>
            </a:endParaRPr>
          </a:p>
          <a:p>
            <a:pPr algn="just">
              <a:buFont typeface="Wingdings" charset="2"/>
              <a:buChar char="§"/>
            </a:pPr>
            <a:r>
              <a:rPr lang="en-US" dirty="0">
                <a:latin typeface="+mj-lt"/>
              </a:rPr>
              <a:t>Ask about people’s </a:t>
            </a:r>
            <a:r>
              <a:rPr lang="en-US" b="1" dirty="0">
                <a:latin typeface="+mj-lt"/>
              </a:rPr>
              <a:t>needs and concerns</a:t>
            </a:r>
            <a:r>
              <a:rPr lang="en-US" dirty="0">
                <a:latin typeface="+mj-lt"/>
              </a:rPr>
              <a:t>.</a:t>
            </a:r>
          </a:p>
          <a:p>
            <a:pPr algn="just">
              <a:buFont typeface="Wingdings" charset="2"/>
              <a:buChar char="§"/>
            </a:pPr>
            <a:endParaRPr lang="en-US" dirty="0">
              <a:latin typeface="+mj-lt"/>
            </a:endParaRPr>
          </a:p>
          <a:p>
            <a:pPr algn="just">
              <a:buFont typeface="Wingdings" charset="2"/>
              <a:buChar char="§"/>
            </a:pPr>
            <a:r>
              <a:rPr lang="en-US" b="1" dirty="0">
                <a:latin typeface="+mj-lt"/>
              </a:rPr>
              <a:t>Listen </a:t>
            </a:r>
            <a:r>
              <a:rPr lang="en-US" dirty="0">
                <a:latin typeface="+mj-lt"/>
              </a:rPr>
              <a:t>to people, and help them to feel calm.</a:t>
            </a:r>
          </a:p>
          <a:p>
            <a:pPr marL="0" indent="0" algn="just">
              <a:buNone/>
            </a:pPr>
            <a:endParaRPr lang="en-US" dirty="0">
              <a:latin typeface="+mj-lt"/>
            </a:endParaRPr>
          </a:p>
        </p:txBody>
      </p:sp>
      <p:pic>
        <p:nvPicPr>
          <p:cNvPr id="5" name="Picture 4"/>
          <p:cNvPicPr>
            <a:picLocks noChangeAspect="1"/>
          </p:cNvPicPr>
          <p:nvPr/>
        </p:nvPicPr>
        <p:blipFill>
          <a:blip r:embed="rId3"/>
          <a:stretch>
            <a:fillRect/>
          </a:stretch>
        </p:blipFill>
        <p:spPr>
          <a:xfrm>
            <a:off x="8284216" y="3745080"/>
            <a:ext cx="3069584" cy="2611270"/>
          </a:xfrm>
          <a:prstGeom prst="rect">
            <a:avLst/>
          </a:prstGeom>
        </p:spPr>
      </p:pic>
    </p:spTree>
    <p:extLst>
      <p:ext uri="{BB962C8B-B14F-4D97-AF65-F5344CB8AC3E}">
        <p14:creationId xmlns:p14="http://schemas.microsoft.com/office/powerpoint/2010/main" val="391485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 </a:t>
            </a:r>
          </a:p>
        </p:txBody>
      </p:sp>
      <p:sp>
        <p:nvSpPr>
          <p:cNvPr id="3" name="Content Placeholder 2"/>
          <p:cNvSpPr>
            <a:spLocks noGrp="1"/>
          </p:cNvSpPr>
          <p:nvPr>
            <p:ph idx="1"/>
          </p:nvPr>
        </p:nvSpPr>
        <p:spPr/>
        <p:txBody>
          <a:bodyPr/>
          <a:lstStyle/>
          <a:p>
            <a:pPr algn="just"/>
            <a:r>
              <a:rPr lang="en-US" dirty="0">
                <a:latin typeface="+mj-lt"/>
              </a:rPr>
              <a:t> Learn to listen with your:</a:t>
            </a:r>
          </a:p>
          <a:p>
            <a:pPr algn="just"/>
            <a:r>
              <a:rPr lang="en-US" dirty="0">
                <a:latin typeface="+mj-lt"/>
              </a:rPr>
              <a:t> </a:t>
            </a:r>
            <a:r>
              <a:rPr lang="en-US" b="1" dirty="0">
                <a:latin typeface="+mj-lt"/>
              </a:rPr>
              <a:t>Eyes</a:t>
            </a:r>
            <a:r>
              <a:rPr lang="en-US" dirty="0">
                <a:latin typeface="+mj-lt"/>
              </a:rPr>
              <a:t>:</a:t>
            </a:r>
            <a:r>
              <a:rPr lang="ja-JP" altLang="en-US" dirty="0">
                <a:latin typeface="+mj-lt"/>
              </a:rPr>
              <a:t>  </a:t>
            </a:r>
            <a:r>
              <a:rPr lang="en-US" dirty="0">
                <a:latin typeface="+mj-lt"/>
              </a:rPr>
              <a:t>giving the person your undivided attention</a:t>
            </a:r>
          </a:p>
          <a:p>
            <a:pPr algn="just"/>
            <a:r>
              <a:rPr lang="en-US" dirty="0">
                <a:latin typeface="+mj-lt"/>
              </a:rPr>
              <a:t> </a:t>
            </a:r>
            <a:r>
              <a:rPr lang="en-US" b="1" dirty="0">
                <a:latin typeface="+mj-lt"/>
              </a:rPr>
              <a:t>Ears</a:t>
            </a:r>
            <a:r>
              <a:rPr lang="en-US" dirty="0">
                <a:latin typeface="+mj-lt"/>
              </a:rPr>
              <a:t>:</a:t>
            </a:r>
            <a:r>
              <a:rPr lang="ja-JP" altLang="en-US" dirty="0">
                <a:latin typeface="+mj-lt"/>
              </a:rPr>
              <a:t>  </a:t>
            </a:r>
            <a:r>
              <a:rPr lang="en-US" dirty="0">
                <a:latin typeface="+mj-lt"/>
              </a:rPr>
              <a:t>truly hearing their concerns </a:t>
            </a:r>
          </a:p>
          <a:p>
            <a:pPr algn="just"/>
            <a:r>
              <a:rPr lang="en-US" dirty="0">
                <a:latin typeface="+mj-lt"/>
              </a:rPr>
              <a:t> </a:t>
            </a:r>
            <a:r>
              <a:rPr lang="en-US" b="1" dirty="0">
                <a:latin typeface="+mj-lt"/>
              </a:rPr>
              <a:t>Heart</a:t>
            </a:r>
            <a:r>
              <a:rPr lang="en-US" dirty="0">
                <a:latin typeface="+mj-lt"/>
              </a:rPr>
              <a:t>:</a:t>
            </a:r>
            <a:r>
              <a:rPr lang="ja-JP" altLang="en-US" dirty="0">
                <a:latin typeface="+mj-lt"/>
              </a:rPr>
              <a:t>  </a:t>
            </a:r>
            <a:r>
              <a:rPr lang="en-US" dirty="0">
                <a:latin typeface="+mj-lt"/>
              </a:rPr>
              <a:t>with caring and showing respect</a:t>
            </a:r>
          </a:p>
        </p:txBody>
      </p:sp>
      <p:pic>
        <p:nvPicPr>
          <p:cNvPr id="5" name="Picture 4"/>
          <p:cNvPicPr>
            <a:picLocks noChangeAspect="1"/>
          </p:cNvPicPr>
          <p:nvPr/>
        </p:nvPicPr>
        <p:blipFill>
          <a:blip r:embed="rId2"/>
          <a:stretch>
            <a:fillRect/>
          </a:stretch>
        </p:blipFill>
        <p:spPr>
          <a:xfrm>
            <a:off x="8139823" y="3449783"/>
            <a:ext cx="3326756" cy="3089130"/>
          </a:xfrm>
          <a:prstGeom prst="rect">
            <a:avLst/>
          </a:prstGeom>
        </p:spPr>
      </p:pic>
    </p:spTree>
    <p:extLst>
      <p:ext uri="{BB962C8B-B14F-4D97-AF65-F5344CB8AC3E}">
        <p14:creationId xmlns:p14="http://schemas.microsoft.com/office/powerpoint/2010/main" val="184721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 </a:t>
            </a:r>
          </a:p>
        </p:txBody>
      </p:sp>
      <p:sp>
        <p:nvSpPr>
          <p:cNvPr id="3" name="Content Placeholder 2"/>
          <p:cNvSpPr>
            <a:spLocks noGrp="1"/>
          </p:cNvSpPr>
          <p:nvPr>
            <p:ph idx="1"/>
          </p:nvPr>
        </p:nvSpPr>
        <p:spPr>
          <a:xfrm>
            <a:off x="838200" y="1645510"/>
            <a:ext cx="10515600" cy="4351338"/>
          </a:xfrm>
        </p:spPr>
        <p:txBody>
          <a:bodyPr>
            <a:noAutofit/>
          </a:bodyPr>
          <a:lstStyle/>
          <a:p>
            <a:pPr algn="just"/>
            <a:endParaRPr lang="en-US" dirty="0">
              <a:latin typeface="+mj-lt"/>
            </a:endParaRPr>
          </a:p>
          <a:p>
            <a:pPr algn="just"/>
            <a:endParaRPr lang="en-US" dirty="0">
              <a:latin typeface="+mj-lt"/>
            </a:endParaRPr>
          </a:p>
          <a:p>
            <a:pPr algn="just"/>
            <a:r>
              <a:rPr lang="en-US" dirty="0">
                <a:latin typeface="+mj-lt"/>
              </a:rPr>
              <a:t>Stay close to the person.</a:t>
            </a:r>
          </a:p>
          <a:p>
            <a:pPr algn="just"/>
            <a:r>
              <a:rPr lang="en-US" dirty="0">
                <a:latin typeface="+mj-lt"/>
              </a:rPr>
              <a:t>Do not pressure the person to talk.</a:t>
            </a:r>
          </a:p>
          <a:p>
            <a:pPr algn="just"/>
            <a:r>
              <a:rPr lang="en-US" dirty="0">
                <a:latin typeface="+mj-lt"/>
              </a:rPr>
              <a:t>Listen in case they want to talk about what happened.</a:t>
            </a:r>
          </a:p>
          <a:p>
            <a:pPr algn="just"/>
            <a:r>
              <a:rPr lang="en-US" dirty="0">
                <a:latin typeface="+mj-lt"/>
              </a:rPr>
              <a:t>If they are very distressed, help them to feel calm and try to make sure they are not alone. </a:t>
            </a:r>
          </a:p>
        </p:txBody>
      </p:sp>
      <p:pic>
        <p:nvPicPr>
          <p:cNvPr id="5" name="Picture 4"/>
          <p:cNvPicPr>
            <a:picLocks noChangeAspect="1"/>
          </p:cNvPicPr>
          <p:nvPr/>
        </p:nvPicPr>
        <p:blipFill>
          <a:blip r:embed="rId2"/>
          <a:stretch>
            <a:fillRect/>
          </a:stretch>
        </p:blipFill>
        <p:spPr>
          <a:xfrm>
            <a:off x="8423564" y="3893127"/>
            <a:ext cx="3018592" cy="2869321"/>
          </a:xfrm>
          <a:prstGeom prst="rect">
            <a:avLst/>
          </a:prstGeom>
        </p:spPr>
      </p:pic>
    </p:spTree>
    <p:extLst>
      <p:ext uri="{BB962C8B-B14F-4D97-AF65-F5344CB8AC3E}">
        <p14:creationId xmlns:p14="http://schemas.microsoft.com/office/powerpoint/2010/main" val="3403777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35"/>
            <a:ext cx="10515600" cy="2044141"/>
          </a:xfrm>
        </p:spPr>
        <p:txBody>
          <a:bodyPr>
            <a:normAutofit fontScale="90000"/>
          </a:bodyPr>
          <a:lstStyle/>
          <a:p>
            <a:br>
              <a:rPr lang="en-US" dirty="0"/>
            </a:br>
            <a:br>
              <a:rPr lang="en-US" dirty="0"/>
            </a:br>
            <a:r>
              <a:rPr lang="en-US" dirty="0"/>
              <a:t>Help people to feel calm</a:t>
            </a:r>
          </a:p>
        </p:txBody>
      </p:sp>
      <p:sp>
        <p:nvSpPr>
          <p:cNvPr id="3" name="Content Placeholder 2"/>
          <p:cNvSpPr>
            <a:spLocks noGrp="1"/>
          </p:cNvSpPr>
          <p:nvPr>
            <p:ph idx="1"/>
          </p:nvPr>
        </p:nvSpPr>
        <p:spPr>
          <a:xfrm>
            <a:off x="838200" y="1191487"/>
            <a:ext cx="10515600" cy="4874636"/>
          </a:xfrm>
        </p:spPr>
        <p:txBody>
          <a:bodyPr>
            <a:noAutofit/>
          </a:bodyPr>
          <a:lstStyle/>
          <a:p>
            <a:pPr algn="just">
              <a:buFont typeface="Wingdings" charset="2"/>
              <a:buChar char="§"/>
            </a:pPr>
            <a:endParaRPr lang="en-US" sz="2600" dirty="0">
              <a:latin typeface="+mj-lt"/>
            </a:endParaRPr>
          </a:p>
          <a:p>
            <a:pPr algn="just">
              <a:buFont typeface="Wingdings" charset="2"/>
              <a:buChar char="§"/>
            </a:pPr>
            <a:endParaRPr lang="en-US" sz="2600" dirty="0">
              <a:latin typeface="+mj-lt"/>
            </a:endParaRPr>
          </a:p>
          <a:p>
            <a:pPr algn="just">
              <a:buFont typeface="Wingdings" charset="2"/>
              <a:buChar char="§"/>
            </a:pPr>
            <a:r>
              <a:rPr lang="en-US" sz="2600" dirty="0">
                <a:latin typeface="+mj-lt"/>
              </a:rPr>
              <a:t>Keep your tone of voice </a:t>
            </a:r>
            <a:r>
              <a:rPr lang="en-US" sz="2600" b="1" dirty="0">
                <a:latin typeface="+mj-lt"/>
              </a:rPr>
              <a:t>calm and soft</a:t>
            </a:r>
            <a:r>
              <a:rPr lang="en-US" sz="2600" dirty="0">
                <a:latin typeface="+mj-lt"/>
              </a:rPr>
              <a:t>.</a:t>
            </a:r>
          </a:p>
          <a:p>
            <a:pPr algn="just">
              <a:buFont typeface="Wingdings" charset="2"/>
              <a:buChar char="§"/>
            </a:pPr>
            <a:endParaRPr lang="en-US" sz="2600" dirty="0">
              <a:latin typeface="+mj-lt"/>
            </a:endParaRPr>
          </a:p>
          <a:p>
            <a:pPr algn="just">
              <a:buFont typeface="Wingdings" charset="2"/>
              <a:buChar char="§"/>
            </a:pPr>
            <a:r>
              <a:rPr lang="en-US" sz="2600" dirty="0">
                <a:latin typeface="+mj-lt"/>
              </a:rPr>
              <a:t>If culturally appropriate, try to maintain some </a:t>
            </a:r>
            <a:r>
              <a:rPr lang="en-US" sz="2600" b="1" dirty="0">
                <a:latin typeface="+mj-lt"/>
              </a:rPr>
              <a:t>eye contact </a:t>
            </a:r>
            <a:r>
              <a:rPr lang="en-US" sz="2600" dirty="0">
                <a:latin typeface="+mj-lt"/>
              </a:rPr>
              <a:t>with the person as you talk with them.</a:t>
            </a:r>
          </a:p>
          <a:p>
            <a:pPr algn="just">
              <a:buFont typeface="Wingdings" charset="2"/>
              <a:buChar char="§"/>
            </a:pPr>
            <a:endParaRPr lang="en-US" sz="2600" dirty="0">
              <a:latin typeface="+mj-lt"/>
            </a:endParaRPr>
          </a:p>
          <a:p>
            <a:pPr algn="just">
              <a:buFont typeface="Wingdings" charset="2"/>
              <a:buChar char="§"/>
            </a:pPr>
            <a:r>
              <a:rPr lang="en-US" sz="2600" dirty="0">
                <a:latin typeface="+mj-lt"/>
              </a:rPr>
              <a:t>Remind the person that </a:t>
            </a:r>
            <a:r>
              <a:rPr lang="en-US" sz="2600" b="1" dirty="0">
                <a:latin typeface="+mj-lt"/>
              </a:rPr>
              <a:t>you are there to help them</a:t>
            </a:r>
            <a:r>
              <a:rPr lang="en-US" sz="2600" dirty="0">
                <a:latin typeface="+mj-lt"/>
              </a:rPr>
              <a:t>. Remind them that they are safe, if it is true.</a:t>
            </a:r>
          </a:p>
        </p:txBody>
      </p:sp>
    </p:spTree>
    <p:extLst>
      <p:ext uri="{BB962C8B-B14F-4D97-AF65-F5344CB8AC3E}">
        <p14:creationId xmlns:p14="http://schemas.microsoft.com/office/powerpoint/2010/main" val="587000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a:t>
            </a:r>
          </a:p>
        </p:txBody>
      </p:sp>
      <p:sp>
        <p:nvSpPr>
          <p:cNvPr id="3" name="Content Placeholder 2"/>
          <p:cNvSpPr>
            <a:spLocks noGrp="1"/>
          </p:cNvSpPr>
          <p:nvPr>
            <p:ph idx="1"/>
          </p:nvPr>
        </p:nvSpPr>
        <p:spPr>
          <a:xfrm>
            <a:off x="838200" y="1840615"/>
            <a:ext cx="10515600" cy="4351338"/>
          </a:xfrm>
        </p:spPr>
        <p:txBody>
          <a:bodyPr/>
          <a:lstStyle/>
          <a:p>
            <a:pPr algn="just">
              <a:buFont typeface="Wingdings" panose="05000000000000000000" pitchFamily="2" charset="2"/>
              <a:buChar char="§"/>
            </a:pPr>
            <a:endParaRPr lang="en-US" dirty="0">
              <a:latin typeface="+mj-lt"/>
            </a:endParaRPr>
          </a:p>
          <a:p>
            <a:pPr algn="just">
              <a:buFont typeface="Wingdings" panose="05000000000000000000" pitchFamily="2" charset="2"/>
              <a:buChar char="§"/>
            </a:pPr>
            <a:r>
              <a:rPr lang="en-US" dirty="0">
                <a:latin typeface="+mj-lt"/>
              </a:rPr>
              <a:t>Linking people with </a:t>
            </a:r>
            <a:r>
              <a:rPr lang="en-US" b="1" dirty="0">
                <a:latin typeface="+mj-lt"/>
              </a:rPr>
              <a:t>practical support </a:t>
            </a:r>
            <a:r>
              <a:rPr lang="en-US" dirty="0">
                <a:latin typeface="+mj-lt"/>
              </a:rPr>
              <a:t>is a major part of PFA.</a:t>
            </a:r>
          </a:p>
          <a:p>
            <a:pPr algn="just">
              <a:buFont typeface="Wingdings" charset="2"/>
              <a:buChar char="§"/>
            </a:pPr>
            <a:r>
              <a:rPr lang="en-US" dirty="0">
                <a:latin typeface="+mj-lt"/>
              </a:rPr>
              <a:t>PFA is often a one-time intervention and you may only be there to help for a short time. Affected people will need to use </a:t>
            </a:r>
            <a:r>
              <a:rPr lang="en-US" b="1" dirty="0">
                <a:latin typeface="+mj-lt"/>
              </a:rPr>
              <a:t>their own coping skills to recover in the long term</a:t>
            </a:r>
            <a:r>
              <a:rPr lang="en-US" dirty="0">
                <a:latin typeface="+mj-lt"/>
              </a:rPr>
              <a:t>.</a:t>
            </a:r>
          </a:p>
          <a:p>
            <a:pPr algn="just">
              <a:buFont typeface="Wingdings" charset="2"/>
              <a:buChar char="§"/>
            </a:pPr>
            <a:r>
              <a:rPr lang="en-US" dirty="0">
                <a:latin typeface="+mj-lt"/>
              </a:rPr>
              <a:t>Help people to </a:t>
            </a:r>
            <a:r>
              <a:rPr lang="en-US" b="1" dirty="0">
                <a:latin typeface="+mj-lt"/>
              </a:rPr>
              <a:t>help themselves </a:t>
            </a:r>
            <a:r>
              <a:rPr lang="en-US" dirty="0">
                <a:latin typeface="+mj-lt"/>
              </a:rPr>
              <a:t>and to regain control of their situation.</a:t>
            </a:r>
          </a:p>
        </p:txBody>
      </p:sp>
      <p:pic>
        <p:nvPicPr>
          <p:cNvPr id="4" name="Picture 3"/>
          <p:cNvPicPr>
            <a:picLocks noChangeAspect="1"/>
          </p:cNvPicPr>
          <p:nvPr/>
        </p:nvPicPr>
        <p:blipFill>
          <a:blip r:embed="rId2"/>
          <a:stretch>
            <a:fillRect/>
          </a:stretch>
        </p:blipFill>
        <p:spPr>
          <a:xfrm>
            <a:off x="6863443" y="3852145"/>
            <a:ext cx="4241800" cy="2628900"/>
          </a:xfrm>
          <a:prstGeom prst="rect">
            <a:avLst/>
          </a:prstGeom>
        </p:spPr>
      </p:pic>
    </p:spTree>
    <p:extLst>
      <p:ext uri="{BB962C8B-B14F-4D97-AF65-F5344CB8AC3E}">
        <p14:creationId xmlns:p14="http://schemas.microsoft.com/office/powerpoint/2010/main" val="165903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a:t>
            </a:r>
          </a:p>
        </p:txBody>
      </p:sp>
      <p:sp>
        <p:nvSpPr>
          <p:cNvPr id="3" name="Content Placeholder 2"/>
          <p:cNvSpPr>
            <a:spLocks noGrp="1"/>
          </p:cNvSpPr>
          <p:nvPr>
            <p:ph idx="1"/>
          </p:nvPr>
        </p:nvSpPr>
        <p:spPr/>
        <p:txBody>
          <a:bodyPr/>
          <a:lstStyle/>
          <a:p>
            <a:pPr>
              <a:buFont typeface="Wingdings" charset="2"/>
              <a:buChar char="§"/>
            </a:pPr>
            <a:r>
              <a:rPr lang="en-US" dirty="0">
                <a:latin typeface="+mj-lt"/>
              </a:rPr>
              <a:t>Help people </a:t>
            </a:r>
            <a:r>
              <a:rPr lang="en-US" b="1" dirty="0">
                <a:latin typeface="+mj-lt"/>
              </a:rPr>
              <a:t>address basic needs and access services</a:t>
            </a:r>
            <a:r>
              <a:rPr lang="en-US" dirty="0">
                <a:latin typeface="+mj-lt"/>
              </a:rPr>
              <a:t>.</a:t>
            </a:r>
          </a:p>
          <a:p>
            <a:pPr>
              <a:buFont typeface="Wingdings" charset="2"/>
              <a:buChar char="§"/>
            </a:pPr>
            <a:r>
              <a:rPr lang="en-US" dirty="0">
                <a:latin typeface="+mj-lt"/>
              </a:rPr>
              <a:t>Help people </a:t>
            </a:r>
            <a:r>
              <a:rPr lang="en-US" b="1" dirty="0">
                <a:latin typeface="+mj-lt"/>
              </a:rPr>
              <a:t>cope with problems</a:t>
            </a:r>
            <a:r>
              <a:rPr lang="en-US" dirty="0">
                <a:latin typeface="+mj-lt"/>
              </a:rPr>
              <a:t>.</a:t>
            </a:r>
          </a:p>
          <a:p>
            <a:pPr>
              <a:buFont typeface="Wingdings" charset="2"/>
              <a:buChar char="§"/>
            </a:pPr>
            <a:r>
              <a:rPr lang="en-US" dirty="0">
                <a:latin typeface="+mj-lt"/>
              </a:rPr>
              <a:t>Give </a:t>
            </a:r>
            <a:r>
              <a:rPr lang="en-US" b="1" dirty="0">
                <a:latin typeface="+mj-lt"/>
              </a:rPr>
              <a:t>information</a:t>
            </a:r>
            <a:r>
              <a:rPr lang="en-US" dirty="0">
                <a:latin typeface="+mj-lt"/>
              </a:rPr>
              <a:t>.</a:t>
            </a:r>
          </a:p>
          <a:p>
            <a:pPr>
              <a:buFont typeface="Wingdings" charset="2"/>
              <a:buChar char="§"/>
            </a:pPr>
            <a:r>
              <a:rPr lang="en-US" b="1" dirty="0">
                <a:latin typeface="+mj-lt"/>
              </a:rPr>
              <a:t>Connect people with loved ones </a:t>
            </a:r>
            <a:r>
              <a:rPr lang="en-US" dirty="0">
                <a:latin typeface="+mj-lt"/>
              </a:rPr>
              <a:t>and social support.</a:t>
            </a:r>
          </a:p>
          <a:p>
            <a:pPr marL="0" indent="0">
              <a:buNone/>
            </a:pPr>
            <a:endParaRPr lang="en-US" dirty="0">
              <a:latin typeface="+mj-lt"/>
            </a:endParaRPr>
          </a:p>
        </p:txBody>
      </p:sp>
      <p:pic>
        <p:nvPicPr>
          <p:cNvPr id="5" name="Picture 4"/>
          <p:cNvPicPr>
            <a:picLocks noChangeAspect="1"/>
          </p:cNvPicPr>
          <p:nvPr/>
        </p:nvPicPr>
        <p:blipFill>
          <a:blip r:embed="rId3"/>
          <a:stretch>
            <a:fillRect/>
          </a:stretch>
        </p:blipFill>
        <p:spPr>
          <a:xfrm>
            <a:off x="8545285" y="4125232"/>
            <a:ext cx="3461657" cy="2596243"/>
          </a:xfrm>
          <a:prstGeom prst="rect">
            <a:avLst/>
          </a:prstGeom>
        </p:spPr>
      </p:pic>
    </p:spTree>
    <p:extLst>
      <p:ext uri="{BB962C8B-B14F-4D97-AF65-F5344CB8AC3E}">
        <p14:creationId xmlns:p14="http://schemas.microsoft.com/office/powerpoint/2010/main" val="16691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people cope with problems:</a:t>
            </a:r>
          </a:p>
        </p:txBody>
      </p:sp>
      <p:sp>
        <p:nvSpPr>
          <p:cNvPr id="3" name="Content Placeholder 2"/>
          <p:cNvSpPr>
            <a:spLocks noGrp="1"/>
          </p:cNvSpPr>
          <p:nvPr>
            <p:ph idx="1"/>
          </p:nvPr>
        </p:nvSpPr>
        <p:spPr/>
        <p:txBody>
          <a:bodyPr>
            <a:normAutofit/>
          </a:bodyPr>
          <a:lstStyle/>
          <a:p>
            <a:pPr algn="just">
              <a:buFont typeface="Wingdings" charset="2"/>
              <a:buChar char="§"/>
            </a:pPr>
            <a:r>
              <a:rPr lang="en-US" dirty="0">
                <a:latin typeface="+mj-lt"/>
              </a:rPr>
              <a:t>Help people </a:t>
            </a:r>
            <a:r>
              <a:rPr lang="en-US" b="1" dirty="0">
                <a:latin typeface="+mj-lt"/>
              </a:rPr>
              <a:t>identify supports in their life</a:t>
            </a:r>
          </a:p>
          <a:p>
            <a:pPr algn="just">
              <a:buFont typeface="Wingdings" charset="2"/>
              <a:buChar char="§"/>
            </a:pPr>
            <a:endParaRPr lang="en-US" dirty="0">
              <a:latin typeface="+mj-lt"/>
            </a:endParaRPr>
          </a:p>
          <a:p>
            <a:pPr algn="just">
              <a:buFont typeface="Wingdings" charset="2"/>
              <a:buChar char="§"/>
            </a:pPr>
            <a:r>
              <a:rPr lang="en-US" dirty="0">
                <a:latin typeface="+mj-lt"/>
              </a:rPr>
              <a:t>Ask the person to </a:t>
            </a:r>
            <a:r>
              <a:rPr lang="en-US" b="1" dirty="0">
                <a:latin typeface="+mj-lt"/>
              </a:rPr>
              <a:t>consider how they coped with difficult situations in the past</a:t>
            </a:r>
            <a:r>
              <a:rPr lang="en-US" dirty="0">
                <a:latin typeface="+mj-lt"/>
              </a:rPr>
              <a:t>, and affirm their ability to cope with the current situation</a:t>
            </a:r>
          </a:p>
          <a:p>
            <a:pPr algn="just">
              <a:buFont typeface="Wingdings" charset="2"/>
              <a:buChar char="§"/>
            </a:pPr>
            <a:endParaRPr lang="en-US" dirty="0">
              <a:latin typeface="+mj-lt"/>
            </a:endParaRPr>
          </a:p>
          <a:p>
            <a:pPr algn="just">
              <a:buFont typeface="Wingdings" charset="2"/>
              <a:buChar char="§"/>
            </a:pPr>
            <a:r>
              <a:rPr lang="en-US" dirty="0">
                <a:latin typeface="+mj-lt"/>
              </a:rPr>
              <a:t>Ask the person what helps them to feel better. Encourage them to use </a:t>
            </a:r>
            <a:r>
              <a:rPr lang="en-US" b="1" dirty="0">
                <a:latin typeface="+mj-lt"/>
              </a:rPr>
              <a:t>positive coping strategies </a:t>
            </a:r>
            <a:r>
              <a:rPr lang="en-US" dirty="0">
                <a:latin typeface="+mj-lt"/>
              </a:rPr>
              <a:t>and avoid negative coping strategies</a:t>
            </a:r>
          </a:p>
        </p:txBody>
      </p:sp>
    </p:spTree>
    <p:extLst>
      <p:ext uri="{BB962C8B-B14F-4D97-AF65-F5344CB8AC3E}">
        <p14:creationId xmlns:p14="http://schemas.microsoft.com/office/powerpoint/2010/main" val="80477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327"/>
            <a:ext cx="10515600" cy="5716588"/>
          </a:xfrm>
        </p:spPr>
        <p:txBody>
          <a:bodyPr>
            <a:noAutofit/>
          </a:bodyPr>
          <a:lstStyle/>
          <a:p>
            <a:pPr marL="0" indent="0" algn="ctr">
              <a:buNone/>
            </a:pPr>
            <a:r>
              <a:rPr lang="en-US" sz="4400" dirty="0">
                <a:latin typeface="+mj-lt"/>
              </a:rPr>
              <a:t>Crisis intervention </a:t>
            </a:r>
          </a:p>
          <a:p>
            <a:pPr marL="0" indent="0" algn="ctr">
              <a:buNone/>
            </a:pPr>
            <a:endParaRPr lang="en-US" sz="4400" dirty="0">
              <a:latin typeface="+mj-lt"/>
            </a:endParaRPr>
          </a:p>
          <a:p>
            <a:pPr marL="0" indent="0" algn="ctr">
              <a:buNone/>
            </a:pPr>
            <a:r>
              <a:rPr lang="en-US" sz="4400" dirty="0">
                <a:latin typeface="+mj-lt"/>
              </a:rPr>
              <a:t>    Debilitating effects (e.g., emotional trauma, post-traumatic stress or physical harm)</a:t>
            </a:r>
          </a:p>
          <a:p>
            <a:pPr marL="0" indent="0" algn="ctr">
              <a:buNone/>
            </a:pPr>
            <a:endParaRPr lang="en-US" sz="4400" dirty="0">
              <a:latin typeface="+mj-lt"/>
            </a:endParaRPr>
          </a:p>
          <a:p>
            <a:pPr marL="0" indent="0" algn="ctr">
              <a:buNone/>
            </a:pPr>
            <a:r>
              <a:rPr lang="en-US" sz="4400" dirty="0">
                <a:latin typeface="+mj-lt"/>
              </a:rPr>
              <a:t>Growth (e.g., new coping skills, new perspectives on life, or more options in living) </a:t>
            </a:r>
          </a:p>
          <a:p>
            <a:pPr marL="0" indent="0" algn="ctr">
              <a:buNone/>
            </a:pPr>
            <a:endParaRPr lang="en-US" sz="4400" dirty="0">
              <a:latin typeface="+mj-lt"/>
            </a:endParaRPr>
          </a:p>
        </p:txBody>
      </p:sp>
    </p:spTree>
    <p:extLst>
      <p:ext uri="{BB962C8B-B14F-4D97-AF65-F5344CB8AC3E}">
        <p14:creationId xmlns:p14="http://schemas.microsoft.com/office/powerpoint/2010/main" val="2799082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Encourage positive coping strategies</a:t>
            </a:r>
          </a:p>
        </p:txBody>
      </p:sp>
      <p:sp>
        <p:nvSpPr>
          <p:cNvPr id="3" name="Content Placeholder 2"/>
          <p:cNvSpPr>
            <a:spLocks noGrp="1"/>
          </p:cNvSpPr>
          <p:nvPr>
            <p:ph idx="1"/>
          </p:nvPr>
        </p:nvSpPr>
        <p:spPr/>
        <p:txBody>
          <a:bodyPr>
            <a:normAutofit fontScale="92500"/>
          </a:bodyPr>
          <a:lstStyle/>
          <a:p>
            <a:pPr algn="just">
              <a:buFont typeface="Wingdings" charset="2"/>
              <a:buChar char="§"/>
            </a:pPr>
            <a:r>
              <a:rPr lang="en-US" dirty="0">
                <a:latin typeface="+mj-lt"/>
              </a:rPr>
              <a:t>Get enough rest.</a:t>
            </a:r>
          </a:p>
          <a:p>
            <a:pPr algn="just">
              <a:buFont typeface="Wingdings" charset="2"/>
              <a:buChar char="§"/>
            </a:pPr>
            <a:r>
              <a:rPr lang="en-US" dirty="0">
                <a:latin typeface="+mj-lt"/>
              </a:rPr>
              <a:t>Eat as regularly as possible and drink water.</a:t>
            </a:r>
          </a:p>
          <a:p>
            <a:pPr algn="just">
              <a:buFont typeface="Wingdings" charset="2"/>
              <a:buChar char="§"/>
            </a:pPr>
            <a:r>
              <a:rPr lang="en-US" dirty="0">
                <a:latin typeface="+mj-lt"/>
              </a:rPr>
              <a:t>Talk and spend time with family and friends.</a:t>
            </a:r>
          </a:p>
          <a:p>
            <a:pPr algn="just">
              <a:buFont typeface="Wingdings" charset="2"/>
              <a:buChar char="§"/>
            </a:pPr>
            <a:r>
              <a:rPr lang="en-US" dirty="0">
                <a:latin typeface="+mj-lt"/>
              </a:rPr>
              <a:t>Discuss problems with someone you trust.</a:t>
            </a:r>
          </a:p>
          <a:p>
            <a:pPr algn="just">
              <a:buFont typeface="Wingdings" charset="2"/>
              <a:buChar char="§"/>
            </a:pPr>
            <a:r>
              <a:rPr lang="en-US" dirty="0">
                <a:latin typeface="+mj-lt"/>
              </a:rPr>
              <a:t>Do activities that help you relax (walk, sing, pray, play with children).</a:t>
            </a:r>
          </a:p>
          <a:p>
            <a:pPr algn="just">
              <a:buFont typeface="Wingdings" charset="2"/>
              <a:buChar char="§"/>
            </a:pPr>
            <a:r>
              <a:rPr lang="en-US" dirty="0">
                <a:latin typeface="+mj-lt"/>
              </a:rPr>
              <a:t>Do physical exercise.</a:t>
            </a:r>
          </a:p>
          <a:p>
            <a:pPr algn="just">
              <a:buFont typeface="Wingdings" charset="2"/>
              <a:buChar char="§"/>
            </a:pPr>
            <a:r>
              <a:rPr lang="en-US" dirty="0">
                <a:latin typeface="+mj-lt"/>
              </a:rPr>
              <a:t>Find safe ways to help others in the crisis and get involved in community activities.</a:t>
            </a:r>
          </a:p>
        </p:txBody>
      </p:sp>
    </p:spTree>
    <p:extLst>
      <p:ext uri="{BB962C8B-B14F-4D97-AF65-F5344CB8AC3E}">
        <p14:creationId xmlns:p14="http://schemas.microsoft.com/office/powerpoint/2010/main" val="87577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Discourage negative coping strategies</a:t>
            </a:r>
          </a:p>
        </p:txBody>
      </p:sp>
      <p:sp>
        <p:nvSpPr>
          <p:cNvPr id="3" name="Content Placeholder 2"/>
          <p:cNvSpPr>
            <a:spLocks noGrp="1"/>
          </p:cNvSpPr>
          <p:nvPr>
            <p:ph idx="1"/>
          </p:nvPr>
        </p:nvSpPr>
        <p:spPr>
          <a:xfrm>
            <a:off x="838200" y="2612571"/>
            <a:ext cx="10515600" cy="3564392"/>
          </a:xfrm>
        </p:spPr>
        <p:txBody>
          <a:bodyPr/>
          <a:lstStyle/>
          <a:p>
            <a:pPr algn="just">
              <a:buFont typeface="Wingdings" charset="2"/>
              <a:buChar char="§"/>
            </a:pPr>
            <a:r>
              <a:rPr lang="en-US" dirty="0">
                <a:latin typeface="+mj-lt"/>
              </a:rPr>
              <a:t>Don’t take drugs, smoke or drink alcohol.</a:t>
            </a:r>
          </a:p>
          <a:p>
            <a:pPr algn="just">
              <a:buFont typeface="Wingdings" charset="2"/>
              <a:buChar char="§"/>
            </a:pPr>
            <a:r>
              <a:rPr lang="en-US" dirty="0">
                <a:latin typeface="+mj-lt"/>
              </a:rPr>
              <a:t>Don’t sleep all day.</a:t>
            </a:r>
          </a:p>
          <a:p>
            <a:pPr algn="just">
              <a:buFont typeface="Wingdings" charset="2"/>
              <a:buChar char="§"/>
            </a:pPr>
            <a:r>
              <a:rPr lang="en-US" dirty="0">
                <a:latin typeface="+mj-lt"/>
              </a:rPr>
              <a:t>Don’t work all the time without any rest or relaxation.</a:t>
            </a:r>
          </a:p>
          <a:p>
            <a:pPr algn="just">
              <a:buFont typeface="Wingdings" charset="2"/>
              <a:buChar char="§"/>
            </a:pPr>
            <a:r>
              <a:rPr lang="en-US" dirty="0">
                <a:latin typeface="+mj-lt"/>
              </a:rPr>
              <a:t>Don’t isolate yourself from friends and loved ones.</a:t>
            </a:r>
          </a:p>
          <a:p>
            <a:pPr algn="just">
              <a:buFont typeface="Wingdings" charset="2"/>
              <a:buChar char="§"/>
            </a:pPr>
            <a:r>
              <a:rPr lang="en-US" dirty="0">
                <a:latin typeface="+mj-lt"/>
              </a:rPr>
              <a:t>Don’t neglect basic personal hygiene.</a:t>
            </a:r>
          </a:p>
        </p:txBody>
      </p:sp>
      <p:pic>
        <p:nvPicPr>
          <p:cNvPr id="5" name="Picture 4"/>
          <p:cNvPicPr>
            <a:picLocks noChangeAspect="1"/>
          </p:cNvPicPr>
          <p:nvPr/>
        </p:nvPicPr>
        <p:blipFill>
          <a:blip r:embed="rId2"/>
          <a:stretch>
            <a:fillRect/>
          </a:stretch>
        </p:blipFill>
        <p:spPr>
          <a:xfrm>
            <a:off x="8565431" y="4070027"/>
            <a:ext cx="3401575" cy="2468885"/>
          </a:xfrm>
          <a:prstGeom prst="rect">
            <a:avLst/>
          </a:prstGeom>
        </p:spPr>
      </p:pic>
    </p:spTree>
    <p:extLst>
      <p:ext uri="{BB962C8B-B14F-4D97-AF65-F5344CB8AC3E}">
        <p14:creationId xmlns:p14="http://schemas.microsoft.com/office/powerpoint/2010/main" val="1354711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74727" y="365125"/>
            <a:ext cx="2855425" cy="2580458"/>
          </a:xfrm>
          <a:prstGeom prst="rect">
            <a:avLst/>
          </a:prstGeom>
        </p:spPr>
      </p:pic>
      <p:sp>
        <p:nvSpPr>
          <p:cNvPr id="2" name="Title 1"/>
          <p:cNvSpPr>
            <a:spLocks noGrp="1"/>
          </p:cNvSpPr>
          <p:nvPr>
            <p:ph type="title"/>
          </p:nvPr>
        </p:nvSpPr>
        <p:spPr>
          <a:xfrm>
            <a:off x="367130" y="365125"/>
            <a:ext cx="10515600" cy="1325563"/>
          </a:xfrm>
        </p:spPr>
        <p:txBody>
          <a:bodyPr>
            <a:normAutofit/>
          </a:bodyPr>
          <a:lstStyle/>
          <a:p>
            <a:r>
              <a:rPr lang="en-US" sz="4000" b="1" dirty="0"/>
              <a:t>Connect with loved ones and Social Support</a:t>
            </a:r>
            <a:endParaRPr lang="en-US" sz="4000" dirty="0"/>
          </a:p>
        </p:txBody>
      </p:sp>
      <p:sp>
        <p:nvSpPr>
          <p:cNvPr id="3" name="Content Placeholder 2"/>
          <p:cNvSpPr>
            <a:spLocks noGrp="1"/>
          </p:cNvSpPr>
          <p:nvPr>
            <p:ph idx="1"/>
          </p:nvPr>
        </p:nvSpPr>
        <p:spPr>
          <a:xfrm>
            <a:off x="838200" y="1825624"/>
            <a:ext cx="10515600" cy="4530725"/>
          </a:xfrm>
        </p:spPr>
        <p:txBody>
          <a:bodyPr>
            <a:normAutofit/>
          </a:bodyPr>
          <a:lstStyle/>
          <a:p>
            <a:pPr algn="just"/>
            <a:endParaRPr lang="en-US" dirty="0">
              <a:latin typeface="+mj-lt"/>
            </a:endParaRPr>
          </a:p>
          <a:p>
            <a:pPr algn="just"/>
            <a:r>
              <a:rPr lang="en-US" dirty="0">
                <a:latin typeface="+mj-lt"/>
              </a:rPr>
              <a:t>Help keep families together</a:t>
            </a:r>
          </a:p>
          <a:p>
            <a:pPr algn="just"/>
            <a:r>
              <a:rPr lang="en-US" dirty="0">
                <a:latin typeface="+mj-lt"/>
              </a:rPr>
              <a:t>Help people to contact friends </a:t>
            </a:r>
          </a:p>
          <a:p>
            <a:pPr algn="just"/>
            <a:endParaRPr lang="en-US" dirty="0">
              <a:latin typeface="+mj-lt"/>
            </a:endParaRPr>
          </a:p>
          <a:p>
            <a:pPr algn="just"/>
            <a:r>
              <a:rPr lang="en-US" dirty="0">
                <a:latin typeface="+mj-lt"/>
              </a:rPr>
              <a:t>If a person lets you know that prayer, religious practice or support from religious leaders might be helpful for them, try to connect them with their spiritual community</a:t>
            </a:r>
          </a:p>
          <a:p>
            <a:pPr algn="just"/>
            <a:endParaRPr lang="en-US" dirty="0">
              <a:latin typeface="+mj-lt"/>
            </a:endParaRPr>
          </a:p>
          <a:p>
            <a:pPr algn="just"/>
            <a:r>
              <a:rPr lang="en-US" dirty="0">
                <a:latin typeface="+mj-lt"/>
              </a:rPr>
              <a:t>Help bring affected people together to help each other</a:t>
            </a:r>
          </a:p>
        </p:txBody>
      </p:sp>
    </p:spTree>
    <p:extLst>
      <p:ext uri="{BB962C8B-B14F-4D97-AF65-F5344CB8AC3E}">
        <p14:creationId xmlns:p14="http://schemas.microsoft.com/office/powerpoint/2010/main" val="214848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people who likely need Special attention </a:t>
            </a:r>
            <a:endParaRPr lang="en-US" dirty="0"/>
          </a:p>
        </p:txBody>
      </p:sp>
      <p:sp>
        <p:nvSpPr>
          <p:cNvPr id="3" name="Content Placeholder 2"/>
          <p:cNvSpPr>
            <a:spLocks noGrp="1"/>
          </p:cNvSpPr>
          <p:nvPr>
            <p:ph idx="1"/>
          </p:nvPr>
        </p:nvSpPr>
        <p:spPr/>
        <p:txBody>
          <a:bodyPr/>
          <a:lstStyle/>
          <a:p>
            <a:pPr algn="just"/>
            <a:r>
              <a:rPr lang="en-US" dirty="0">
                <a:latin typeface="+mj-lt"/>
              </a:rPr>
              <a:t>Remember that all people have resources to cope, including those who are vulnerable. Help vulnerable people to use their own coping resources and strategies. </a:t>
            </a:r>
          </a:p>
        </p:txBody>
      </p:sp>
      <p:pic>
        <p:nvPicPr>
          <p:cNvPr id="6" name="Picture 5"/>
          <p:cNvPicPr>
            <a:picLocks noChangeAspect="1"/>
          </p:cNvPicPr>
          <p:nvPr/>
        </p:nvPicPr>
        <p:blipFill>
          <a:blip r:embed="rId2"/>
          <a:stretch>
            <a:fillRect/>
          </a:stretch>
        </p:blipFill>
        <p:spPr>
          <a:xfrm>
            <a:off x="6351221" y="3879274"/>
            <a:ext cx="3367743" cy="2455646"/>
          </a:xfrm>
          <a:prstGeom prst="rect">
            <a:avLst/>
          </a:prstGeom>
        </p:spPr>
      </p:pic>
      <p:pic>
        <p:nvPicPr>
          <p:cNvPr id="7" name="Picture 6"/>
          <p:cNvPicPr>
            <a:picLocks noChangeAspect="1"/>
          </p:cNvPicPr>
          <p:nvPr/>
        </p:nvPicPr>
        <p:blipFill>
          <a:blip r:embed="rId3"/>
          <a:stretch>
            <a:fillRect/>
          </a:stretch>
        </p:blipFill>
        <p:spPr>
          <a:xfrm>
            <a:off x="10030691" y="3684727"/>
            <a:ext cx="1323109" cy="2693898"/>
          </a:xfrm>
          <a:prstGeom prst="rect">
            <a:avLst/>
          </a:prstGeom>
        </p:spPr>
      </p:pic>
    </p:spTree>
    <p:extLst>
      <p:ext uri="{BB962C8B-B14F-4D97-AF65-F5344CB8AC3E}">
        <p14:creationId xmlns:p14="http://schemas.microsoft.com/office/powerpoint/2010/main" val="1315772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9090"/>
            <a:ext cx="9601196" cy="1040525"/>
          </a:xfrm>
        </p:spPr>
        <p:txBody>
          <a:bodyPr>
            <a:normAutofit/>
          </a:bodyPr>
          <a:lstStyle/>
          <a:p>
            <a:r>
              <a:rPr lang="en-US" dirty="0"/>
              <a:t>Younger children </a:t>
            </a:r>
          </a:p>
        </p:txBody>
      </p:sp>
      <p:sp>
        <p:nvSpPr>
          <p:cNvPr id="3" name="Content Placeholder 2"/>
          <p:cNvSpPr>
            <a:spLocks noGrp="1"/>
          </p:cNvSpPr>
          <p:nvPr>
            <p:ph idx="1"/>
          </p:nvPr>
        </p:nvSpPr>
        <p:spPr>
          <a:xfrm>
            <a:off x="838200" y="1825625"/>
            <a:ext cx="10515600" cy="4644448"/>
          </a:xfrm>
        </p:spPr>
        <p:txBody>
          <a:bodyPr>
            <a:noAutofit/>
          </a:bodyPr>
          <a:lstStyle/>
          <a:p>
            <a:pPr algn="just">
              <a:buFont typeface="Wingdings" charset="2"/>
              <a:buChar char="§"/>
            </a:pPr>
            <a:r>
              <a:rPr lang="en-US" sz="2400" dirty="0">
                <a:latin typeface="+mj-lt"/>
              </a:rPr>
              <a:t>Give them extra time and attention.</a:t>
            </a:r>
          </a:p>
          <a:p>
            <a:pPr algn="just">
              <a:buFont typeface="Wingdings" charset="2"/>
              <a:buChar char="§"/>
            </a:pPr>
            <a:r>
              <a:rPr lang="en-US" sz="2400" dirty="0">
                <a:latin typeface="+mj-lt"/>
              </a:rPr>
              <a:t>Remind them often that they are safe.</a:t>
            </a:r>
          </a:p>
          <a:p>
            <a:pPr algn="just">
              <a:buFont typeface="Wingdings" charset="2"/>
              <a:buChar char="§"/>
            </a:pPr>
            <a:r>
              <a:rPr lang="en-US" sz="2400" dirty="0">
                <a:latin typeface="+mj-lt"/>
              </a:rPr>
              <a:t>Explain to them that they </a:t>
            </a:r>
            <a:r>
              <a:rPr lang="en-US" sz="2400" b="1" dirty="0">
                <a:latin typeface="+mj-lt"/>
              </a:rPr>
              <a:t>are not to blame </a:t>
            </a:r>
            <a:r>
              <a:rPr lang="en-US" sz="2400" dirty="0">
                <a:latin typeface="+mj-lt"/>
              </a:rPr>
              <a:t>for bad things that happened.</a:t>
            </a:r>
          </a:p>
          <a:p>
            <a:pPr algn="just">
              <a:buFont typeface="Wingdings" charset="2"/>
              <a:buChar char="§"/>
            </a:pPr>
            <a:r>
              <a:rPr lang="en-US" sz="2400" dirty="0">
                <a:latin typeface="+mj-lt"/>
              </a:rPr>
              <a:t>Avoid separating young children from caregivers</a:t>
            </a:r>
          </a:p>
          <a:p>
            <a:pPr algn="just">
              <a:buFont typeface="Wingdings" charset="2"/>
              <a:buChar char="§"/>
            </a:pPr>
            <a:r>
              <a:rPr lang="en-US" sz="2400" dirty="0">
                <a:latin typeface="+mj-lt"/>
              </a:rPr>
              <a:t>Keep to regular routines and schedules as much as possible.</a:t>
            </a:r>
          </a:p>
          <a:p>
            <a:pPr algn="just">
              <a:buFont typeface="Wingdings" charset="2"/>
              <a:buChar char="§"/>
            </a:pPr>
            <a:r>
              <a:rPr lang="en-US" sz="2400" dirty="0">
                <a:latin typeface="+mj-lt"/>
              </a:rPr>
              <a:t>Give simple answers about what happened without scary details.</a:t>
            </a:r>
          </a:p>
          <a:p>
            <a:pPr algn="just">
              <a:buFont typeface="Wingdings" charset="2"/>
              <a:buChar char="§"/>
            </a:pPr>
            <a:r>
              <a:rPr lang="en-US" sz="2400" dirty="0">
                <a:latin typeface="+mj-lt"/>
              </a:rPr>
              <a:t>Allow them to stay close to you if they are fearful or clingy.</a:t>
            </a:r>
          </a:p>
          <a:p>
            <a:pPr algn="just">
              <a:buFont typeface="Wingdings" charset="2"/>
              <a:buChar char="§"/>
            </a:pPr>
            <a:r>
              <a:rPr lang="en-US" sz="2400" dirty="0">
                <a:latin typeface="+mj-lt"/>
              </a:rPr>
              <a:t>Be patient with children who start demonstrating </a:t>
            </a:r>
            <a:r>
              <a:rPr lang="en-US" sz="2400" dirty="0" err="1">
                <a:latin typeface="+mj-lt"/>
              </a:rPr>
              <a:t>behaviours</a:t>
            </a:r>
            <a:r>
              <a:rPr lang="en-US" sz="2400" dirty="0">
                <a:latin typeface="+mj-lt"/>
              </a:rPr>
              <a:t> they did when they were younger, such as sucking their thumb or wetting the bed.</a:t>
            </a:r>
          </a:p>
        </p:txBody>
      </p:sp>
      <p:pic>
        <p:nvPicPr>
          <p:cNvPr id="4" name="Picture 3"/>
          <p:cNvPicPr>
            <a:picLocks noChangeAspect="1"/>
          </p:cNvPicPr>
          <p:nvPr/>
        </p:nvPicPr>
        <p:blipFill>
          <a:blip r:embed="rId2"/>
          <a:stretch>
            <a:fillRect/>
          </a:stretch>
        </p:blipFill>
        <p:spPr>
          <a:xfrm>
            <a:off x="9096828" y="0"/>
            <a:ext cx="2489200" cy="2489200"/>
          </a:xfrm>
          <a:prstGeom prst="rect">
            <a:avLst/>
          </a:prstGeom>
        </p:spPr>
      </p:pic>
    </p:spTree>
    <p:extLst>
      <p:ext uri="{BB962C8B-B14F-4D97-AF65-F5344CB8AC3E}">
        <p14:creationId xmlns:p14="http://schemas.microsoft.com/office/powerpoint/2010/main" val="1391335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9472"/>
            <a:ext cx="9601196" cy="1488873"/>
          </a:xfrm>
        </p:spPr>
        <p:txBody>
          <a:bodyPr>
            <a:normAutofit/>
          </a:bodyPr>
          <a:lstStyle/>
          <a:p>
            <a:r>
              <a:rPr lang="en-US" dirty="0"/>
              <a:t>Older children and adolescents</a:t>
            </a:r>
          </a:p>
        </p:txBody>
      </p:sp>
      <p:sp>
        <p:nvSpPr>
          <p:cNvPr id="3" name="Content Placeholder 2"/>
          <p:cNvSpPr>
            <a:spLocks noGrp="1"/>
          </p:cNvSpPr>
          <p:nvPr>
            <p:ph idx="1"/>
          </p:nvPr>
        </p:nvSpPr>
        <p:spPr>
          <a:xfrm>
            <a:off x="838200" y="1867190"/>
            <a:ext cx="10515600" cy="4351338"/>
          </a:xfrm>
        </p:spPr>
        <p:txBody>
          <a:bodyPr>
            <a:normAutofit lnSpcReduction="10000"/>
          </a:bodyPr>
          <a:lstStyle/>
          <a:p>
            <a:pPr algn="just">
              <a:buFont typeface="Wingdings" charset="2"/>
              <a:buChar char="§"/>
            </a:pPr>
            <a:endParaRPr lang="en-US" dirty="0">
              <a:latin typeface="+mj-lt"/>
            </a:endParaRPr>
          </a:p>
          <a:p>
            <a:pPr algn="just">
              <a:buFont typeface="Wingdings" charset="2"/>
              <a:buChar char="§"/>
            </a:pPr>
            <a:r>
              <a:rPr lang="en-US" dirty="0">
                <a:latin typeface="+mj-lt"/>
              </a:rPr>
              <a:t>Give them your time and attention.</a:t>
            </a:r>
          </a:p>
          <a:p>
            <a:pPr algn="just">
              <a:buFont typeface="Wingdings" charset="2"/>
              <a:buChar char="§"/>
            </a:pPr>
            <a:r>
              <a:rPr lang="en-US" dirty="0">
                <a:latin typeface="+mj-lt"/>
              </a:rPr>
              <a:t>Help them to keep regular routines.</a:t>
            </a:r>
          </a:p>
          <a:p>
            <a:pPr algn="just">
              <a:buFont typeface="Wingdings" charset="2"/>
              <a:buChar char="§"/>
            </a:pPr>
            <a:r>
              <a:rPr lang="en-US" dirty="0">
                <a:latin typeface="+mj-lt"/>
              </a:rPr>
              <a:t>Provide facts about what happened and explain what is going on now.</a:t>
            </a:r>
          </a:p>
          <a:p>
            <a:pPr algn="just">
              <a:buFont typeface="Wingdings" charset="2"/>
              <a:buChar char="§"/>
            </a:pPr>
            <a:r>
              <a:rPr lang="en-US" dirty="0">
                <a:latin typeface="+mj-lt"/>
              </a:rPr>
              <a:t>Allow them to be sad. </a:t>
            </a:r>
            <a:r>
              <a:rPr lang="en-US" b="1" dirty="0">
                <a:latin typeface="+mj-lt"/>
              </a:rPr>
              <a:t>Don’t expect them to be tough</a:t>
            </a:r>
            <a:r>
              <a:rPr lang="en-US" dirty="0">
                <a:latin typeface="+mj-lt"/>
              </a:rPr>
              <a:t>.</a:t>
            </a:r>
          </a:p>
          <a:p>
            <a:pPr algn="just">
              <a:buFont typeface="Wingdings" charset="2"/>
              <a:buChar char="§"/>
            </a:pPr>
            <a:r>
              <a:rPr lang="en-US" dirty="0">
                <a:latin typeface="+mj-lt"/>
              </a:rPr>
              <a:t>Listen to their thoughts and fears without being judgmental.</a:t>
            </a:r>
          </a:p>
          <a:p>
            <a:pPr algn="just">
              <a:buFont typeface="Wingdings" charset="2"/>
              <a:buChar char="§"/>
            </a:pPr>
            <a:r>
              <a:rPr lang="en-US" dirty="0">
                <a:latin typeface="+mj-lt"/>
              </a:rPr>
              <a:t>Ask them about the dangers they face, support them and discuss how they can best avoid being harmed.</a:t>
            </a:r>
          </a:p>
          <a:p>
            <a:pPr algn="just">
              <a:buFont typeface="Wingdings" charset="2"/>
              <a:buChar char="§"/>
            </a:pPr>
            <a:r>
              <a:rPr lang="en-US" dirty="0">
                <a:latin typeface="+mj-lt"/>
              </a:rPr>
              <a:t>Encourage and allow opportunities for them to be helpful.</a:t>
            </a:r>
          </a:p>
        </p:txBody>
      </p:sp>
      <p:pic>
        <p:nvPicPr>
          <p:cNvPr id="4" name="Picture 3"/>
          <p:cNvPicPr>
            <a:picLocks noChangeAspect="1"/>
          </p:cNvPicPr>
          <p:nvPr/>
        </p:nvPicPr>
        <p:blipFill>
          <a:blip r:embed="rId2"/>
          <a:stretch>
            <a:fillRect/>
          </a:stretch>
        </p:blipFill>
        <p:spPr>
          <a:xfrm>
            <a:off x="8327571" y="58691"/>
            <a:ext cx="3736426" cy="2194245"/>
          </a:xfrm>
          <a:prstGeom prst="rect">
            <a:avLst/>
          </a:prstGeom>
        </p:spPr>
      </p:pic>
    </p:spTree>
    <p:extLst>
      <p:ext uri="{BB962C8B-B14F-4D97-AF65-F5344CB8AC3E}">
        <p14:creationId xmlns:p14="http://schemas.microsoft.com/office/powerpoint/2010/main" val="1241783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30323"/>
          </a:xfrm>
        </p:spPr>
        <p:txBody>
          <a:bodyPr/>
          <a:lstStyle/>
          <a:p>
            <a:pPr algn="ctr"/>
            <a:r>
              <a:rPr lang="en-US" dirty="0"/>
              <a:t>Ending your help</a:t>
            </a:r>
          </a:p>
        </p:txBody>
      </p:sp>
    </p:spTree>
    <p:extLst>
      <p:ext uri="{BB962C8B-B14F-4D97-AF65-F5344CB8AC3E}">
        <p14:creationId xmlns:p14="http://schemas.microsoft.com/office/powerpoint/2010/main" val="1800027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Care of Yourself: Remember!</a:t>
            </a:r>
          </a:p>
        </p:txBody>
      </p:sp>
      <p:sp>
        <p:nvSpPr>
          <p:cNvPr id="3" name="Content Placeholder 2"/>
          <p:cNvSpPr>
            <a:spLocks noGrp="1"/>
          </p:cNvSpPr>
          <p:nvPr>
            <p:ph idx="1"/>
          </p:nvPr>
        </p:nvSpPr>
        <p:spPr/>
        <p:txBody>
          <a:bodyPr/>
          <a:lstStyle/>
          <a:p>
            <a:pPr algn="just">
              <a:buFont typeface="Wingdings" charset="2"/>
              <a:buChar char="§"/>
            </a:pPr>
            <a:r>
              <a:rPr lang="en-US" dirty="0">
                <a:latin typeface="+mj-lt"/>
              </a:rPr>
              <a:t>First responders and others in the helping professions may also be vulnerable to similar adverse reactions!</a:t>
            </a:r>
          </a:p>
          <a:p>
            <a:pPr algn="just">
              <a:buFont typeface="Wingdings" charset="2"/>
              <a:buChar char="§"/>
            </a:pPr>
            <a:r>
              <a:rPr lang="en-US" dirty="0">
                <a:latin typeface="+mj-lt"/>
              </a:rPr>
              <a:t>Getting ready to help.</a:t>
            </a:r>
          </a:p>
          <a:p>
            <a:pPr algn="just">
              <a:buFont typeface="Wingdings" charset="2"/>
              <a:buChar char="§"/>
            </a:pPr>
            <a:r>
              <a:rPr lang="en-US" dirty="0">
                <a:latin typeface="+mj-lt"/>
              </a:rPr>
              <a:t>Managing stress: Healthy work and life habits.</a:t>
            </a:r>
          </a:p>
          <a:p>
            <a:pPr algn="just">
              <a:buFont typeface="Wingdings" charset="2"/>
              <a:buChar char="§"/>
            </a:pPr>
            <a:r>
              <a:rPr lang="en-US" dirty="0">
                <a:latin typeface="+mj-lt"/>
              </a:rPr>
              <a:t>Rest and reflection.</a:t>
            </a:r>
          </a:p>
        </p:txBody>
      </p:sp>
      <p:pic>
        <p:nvPicPr>
          <p:cNvPr id="5" name="Picture 4"/>
          <p:cNvPicPr>
            <a:picLocks noChangeAspect="1"/>
          </p:cNvPicPr>
          <p:nvPr/>
        </p:nvPicPr>
        <p:blipFill>
          <a:blip r:embed="rId2"/>
          <a:stretch>
            <a:fillRect/>
          </a:stretch>
        </p:blipFill>
        <p:spPr>
          <a:xfrm>
            <a:off x="7647301" y="3657604"/>
            <a:ext cx="3935109" cy="2823441"/>
          </a:xfrm>
          <a:prstGeom prst="rect">
            <a:avLst/>
          </a:prstGeom>
        </p:spPr>
      </p:pic>
    </p:spTree>
    <p:extLst>
      <p:ext uri="{BB962C8B-B14F-4D97-AF65-F5344CB8AC3E}">
        <p14:creationId xmlns:p14="http://schemas.microsoft.com/office/powerpoint/2010/main" val="1883229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8508-6ADA-7080-C016-80D2FC5DBAA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3C361D36-BAE0-C7A8-0A7C-872537558CAF}"/>
              </a:ext>
            </a:extLst>
          </p:cNvPr>
          <p:cNvSpPr>
            <a:spLocks noGrp="1"/>
          </p:cNvSpPr>
          <p:nvPr>
            <p:ph idx="1"/>
          </p:nvPr>
        </p:nvSpPr>
        <p:spPr/>
        <p:txBody>
          <a:bodyPr/>
          <a:lstStyle/>
          <a:p>
            <a:r>
              <a:rPr lang="en-US" b="1" dirty="0">
                <a:latin typeface="+mj-lt"/>
              </a:rPr>
              <a:t>Natural Disaster</a:t>
            </a:r>
          </a:p>
          <a:p>
            <a:endParaRPr lang="en-US" dirty="0"/>
          </a:p>
          <a:p>
            <a:endParaRPr lang="en-US" dirty="0"/>
          </a:p>
          <a:p>
            <a:endParaRPr lang="en-US" dirty="0"/>
          </a:p>
          <a:p>
            <a:endParaRPr lang="en-US" dirty="0"/>
          </a:p>
          <a:p>
            <a:r>
              <a:rPr lang="en-US" dirty="0"/>
              <a:t>LOOK      LISTEN      LINK</a:t>
            </a:r>
          </a:p>
        </p:txBody>
      </p:sp>
    </p:spTree>
    <p:extLst>
      <p:ext uri="{BB962C8B-B14F-4D97-AF65-F5344CB8AC3E}">
        <p14:creationId xmlns:p14="http://schemas.microsoft.com/office/powerpoint/2010/main" val="1877204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5462"/>
            <a:ext cx="9601196" cy="1125415"/>
          </a:xfrm>
        </p:spPr>
        <p:txBody>
          <a:bodyPr>
            <a:normAutofit/>
          </a:bodyPr>
          <a:lstStyle/>
          <a:p>
            <a:r>
              <a:rPr lang="en-US" dirty="0"/>
              <a:t>Example </a:t>
            </a:r>
          </a:p>
        </p:txBody>
      </p:sp>
      <p:sp>
        <p:nvSpPr>
          <p:cNvPr id="3" name="Content Placeholder 2"/>
          <p:cNvSpPr>
            <a:spLocks noGrp="1"/>
          </p:cNvSpPr>
          <p:nvPr>
            <p:ph idx="1"/>
          </p:nvPr>
        </p:nvSpPr>
        <p:spPr>
          <a:xfrm>
            <a:off x="838200" y="1565564"/>
            <a:ext cx="10515600" cy="5292436"/>
          </a:xfrm>
        </p:spPr>
        <p:txBody>
          <a:bodyPr>
            <a:normAutofit/>
          </a:bodyPr>
          <a:lstStyle/>
          <a:p>
            <a:r>
              <a:rPr lang="en-US" b="1" dirty="0">
                <a:latin typeface="+mj-lt"/>
              </a:rPr>
              <a:t>Natural Disaster</a:t>
            </a:r>
          </a:p>
          <a:p>
            <a:endParaRPr lang="en-US" dirty="0">
              <a:latin typeface="+mj-lt"/>
            </a:endParaRPr>
          </a:p>
          <a:p>
            <a:r>
              <a:rPr lang="en-US" dirty="0">
                <a:latin typeface="+mj-lt"/>
              </a:rPr>
              <a:t>Ready?  </a:t>
            </a:r>
          </a:p>
          <a:p>
            <a:r>
              <a:rPr lang="en-US" dirty="0">
                <a:latin typeface="+mj-lt"/>
              </a:rPr>
              <a:t>Safe place </a:t>
            </a:r>
          </a:p>
          <a:p>
            <a:r>
              <a:rPr lang="en-US" dirty="0">
                <a:latin typeface="+mj-lt"/>
              </a:rPr>
              <a:t>Introduce yourself  </a:t>
            </a:r>
          </a:p>
          <a:p>
            <a:r>
              <a:rPr lang="en-US" dirty="0">
                <a:latin typeface="+mj-lt"/>
              </a:rPr>
              <a:t>Offer some help</a:t>
            </a:r>
          </a:p>
          <a:p>
            <a:r>
              <a:rPr lang="en-US" dirty="0">
                <a:latin typeface="+mj-lt"/>
              </a:rPr>
              <a:t>Listen and </a:t>
            </a:r>
            <a:r>
              <a:rPr lang="en-US">
                <a:latin typeface="+mj-lt"/>
              </a:rPr>
              <a:t>stay near     Reflect</a:t>
            </a:r>
            <a:endParaRPr lang="en-US" dirty="0">
              <a:latin typeface="+mj-lt"/>
            </a:endParaRPr>
          </a:p>
          <a:p>
            <a:r>
              <a:rPr lang="en-US" dirty="0">
                <a:latin typeface="+mj-lt"/>
              </a:rPr>
              <a:t>Need?</a:t>
            </a:r>
          </a:p>
          <a:p>
            <a:r>
              <a:rPr lang="en-US" dirty="0">
                <a:latin typeface="+mj-lt"/>
              </a:rPr>
              <a:t>Help  people to connect</a:t>
            </a:r>
          </a:p>
        </p:txBody>
      </p:sp>
    </p:spTree>
    <p:extLst>
      <p:ext uri="{BB962C8B-B14F-4D97-AF65-F5344CB8AC3E}">
        <p14:creationId xmlns:p14="http://schemas.microsoft.com/office/powerpoint/2010/main" val="5963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PFA is not:</a:t>
            </a:r>
          </a:p>
        </p:txBody>
      </p:sp>
      <p:sp>
        <p:nvSpPr>
          <p:cNvPr id="3" name="Content Placeholder 2"/>
          <p:cNvSpPr>
            <a:spLocks noGrp="1"/>
          </p:cNvSpPr>
          <p:nvPr>
            <p:ph idx="1"/>
          </p:nvPr>
        </p:nvSpPr>
        <p:spPr/>
        <p:txBody>
          <a:bodyPr>
            <a:normAutofit fontScale="92500" lnSpcReduction="10000"/>
          </a:bodyPr>
          <a:lstStyle/>
          <a:p>
            <a:pPr algn="just">
              <a:buFont typeface="Wingdings" charset="2"/>
              <a:buChar char="§"/>
            </a:pPr>
            <a:r>
              <a:rPr lang="en-US" dirty="0">
                <a:latin typeface="+mj-lt"/>
              </a:rPr>
              <a:t>It is not something that </a:t>
            </a:r>
            <a:r>
              <a:rPr lang="en-US" b="1" dirty="0">
                <a:latin typeface="+mj-lt"/>
              </a:rPr>
              <a:t>only professionals </a:t>
            </a:r>
            <a:r>
              <a:rPr lang="en-US" dirty="0">
                <a:latin typeface="+mj-lt"/>
              </a:rPr>
              <a:t>can do.</a:t>
            </a:r>
          </a:p>
          <a:p>
            <a:pPr algn="just">
              <a:buFont typeface="Wingdings" charset="2"/>
              <a:buChar char="§"/>
            </a:pPr>
            <a:r>
              <a:rPr lang="en-US" dirty="0">
                <a:latin typeface="+mj-lt"/>
              </a:rPr>
              <a:t>It is not </a:t>
            </a:r>
            <a:r>
              <a:rPr lang="en-US" b="1" dirty="0">
                <a:latin typeface="+mj-lt"/>
              </a:rPr>
              <a:t>professional counselling</a:t>
            </a:r>
            <a:r>
              <a:rPr lang="en-US" dirty="0">
                <a:latin typeface="+mj-lt"/>
              </a:rPr>
              <a:t>.</a:t>
            </a:r>
          </a:p>
          <a:p>
            <a:pPr algn="just">
              <a:buFont typeface="Wingdings" charset="2"/>
              <a:buChar char="§"/>
            </a:pPr>
            <a:r>
              <a:rPr lang="en-US" dirty="0">
                <a:latin typeface="+mj-lt"/>
              </a:rPr>
              <a:t>It is not “</a:t>
            </a:r>
            <a:r>
              <a:rPr lang="en-US" b="1" dirty="0">
                <a:latin typeface="+mj-lt"/>
              </a:rPr>
              <a:t>psychological debriefing</a:t>
            </a:r>
            <a:r>
              <a:rPr lang="en-US" dirty="0">
                <a:latin typeface="+mj-lt"/>
              </a:rPr>
              <a:t>” in that PFA does not necessarily involve a detailed discussion of the event that caused the distress.</a:t>
            </a:r>
          </a:p>
          <a:p>
            <a:pPr algn="just">
              <a:buFont typeface="Wingdings" charset="2"/>
              <a:buChar char="§"/>
            </a:pPr>
            <a:r>
              <a:rPr lang="en-US" dirty="0">
                <a:latin typeface="+mj-lt"/>
              </a:rPr>
              <a:t>It is not asking someone </a:t>
            </a:r>
            <a:r>
              <a:rPr lang="en-US" b="1" dirty="0">
                <a:latin typeface="+mj-lt"/>
              </a:rPr>
              <a:t>to analyze </a:t>
            </a:r>
            <a:r>
              <a:rPr lang="en-US" dirty="0">
                <a:latin typeface="+mj-lt"/>
              </a:rPr>
              <a:t>what happened to them or to put time and events in order.</a:t>
            </a:r>
          </a:p>
          <a:p>
            <a:pPr algn="just">
              <a:buFont typeface="Wingdings" charset="2"/>
              <a:buChar char="§"/>
            </a:pPr>
            <a:r>
              <a:rPr lang="en-US" dirty="0">
                <a:latin typeface="+mj-lt"/>
              </a:rPr>
              <a:t>It is not about </a:t>
            </a:r>
            <a:r>
              <a:rPr lang="en-US" b="1" dirty="0">
                <a:latin typeface="+mj-lt"/>
              </a:rPr>
              <a:t>pressuring people to tell </a:t>
            </a:r>
            <a:r>
              <a:rPr lang="en-US" dirty="0">
                <a:latin typeface="+mj-lt"/>
              </a:rPr>
              <a:t>you their feelings and reactions to an event</a:t>
            </a:r>
          </a:p>
        </p:txBody>
      </p:sp>
    </p:spTree>
    <p:extLst>
      <p:ext uri="{BB962C8B-B14F-4D97-AF65-F5344CB8AC3E}">
        <p14:creationId xmlns:p14="http://schemas.microsoft.com/office/powerpoint/2010/main" val="2040745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FA3A-EB33-9288-C263-2986F40559A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546B1809-A547-4287-82EF-28A176B4C354}"/>
              </a:ext>
            </a:extLst>
          </p:cNvPr>
          <p:cNvSpPr>
            <a:spLocks noGrp="1"/>
          </p:cNvSpPr>
          <p:nvPr>
            <p:ph idx="1"/>
          </p:nvPr>
        </p:nvSpPr>
        <p:spPr/>
        <p:txBody>
          <a:bodyPr/>
          <a:lstStyle/>
          <a:p>
            <a:r>
              <a:rPr lang="en-US" dirty="0"/>
              <a:t>Accident</a:t>
            </a:r>
          </a:p>
          <a:p>
            <a:endParaRPr lang="en-US" dirty="0"/>
          </a:p>
          <a:p>
            <a:endParaRPr lang="en-US" dirty="0"/>
          </a:p>
          <a:p>
            <a:endParaRPr lang="en-US" dirty="0"/>
          </a:p>
          <a:p>
            <a:endParaRPr lang="en-US" dirty="0"/>
          </a:p>
          <a:p>
            <a:r>
              <a:rPr lang="en-US" dirty="0"/>
              <a:t>LOOK           LISTEN         LINK</a:t>
            </a:r>
          </a:p>
        </p:txBody>
      </p:sp>
    </p:spTree>
    <p:extLst>
      <p:ext uri="{BB962C8B-B14F-4D97-AF65-F5344CB8AC3E}">
        <p14:creationId xmlns:p14="http://schemas.microsoft.com/office/powerpoint/2010/main" val="61476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that seem to be most helpful to people`s</a:t>
            </a:r>
            <a:br>
              <a:rPr lang="en-US" dirty="0"/>
            </a:br>
            <a:r>
              <a:rPr lang="en-US" dirty="0"/>
              <a:t>long-term recovery:</a:t>
            </a:r>
          </a:p>
        </p:txBody>
      </p:sp>
      <p:sp>
        <p:nvSpPr>
          <p:cNvPr id="3" name="Content Placeholder 2"/>
          <p:cNvSpPr>
            <a:spLocks noGrp="1"/>
          </p:cNvSpPr>
          <p:nvPr>
            <p:ph idx="1"/>
          </p:nvPr>
        </p:nvSpPr>
        <p:spPr/>
        <p:txBody>
          <a:bodyPr/>
          <a:lstStyle/>
          <a:p>
            <a:pPr algn="just"/>
            <a:endParaRPr lang="en-US" dirty="0">
              <a:latin typeface="+mj-lt"/>
            </a:endParaRPr>
          </a:p>
          <a:p>
            <a:pPr algn="just"/>
            <a:endParaRPr lang="en-US" dirty="0">
              <a:latin typeface="+mj-lt"/>
            </a:endParaRPr>
          </a:p>
          <a:p>
            <a:pPr algn="just"/>
            <a:r>
              <a:rPr lang="en-US" dirty="0">
                <a:latin typeface="+mj-lt"/>
              </a:rPr>
              <a:t>Feeling safe, connected to others, calm and hopeful.</a:t>
            </a:r>
          </a:p>
          <a:p>
            <a:pPr algn="just"/>
            <a:r>
              <a:rPr lang="en-US" dirty="0">
                <a:latin typeface="+mj-lt"/>
              </a:rPr>
              <a:t>Having access to social, physical and emotional support.</a:t>
            </a:r>
          </a:p>
          <a:p>
            <a:pPr algn="just"/>
            <a:r>
              <a:rPr lang="en-US" dirty="0">
                <a:latin typeface="+mj-lt"/>
              </a:rPr>
              <a:t>Feeling able to help themselves, as individuals and communities.</a:t>
            </a:r>
          </a:p>
        </p:txBody>
      </p:sp>
    </p:spTree>
    <p:extLst>
      <p:ext uri="{BB962C8B-B14F-4D97-AF65-F5344CB8AC3E}">
        <p14:creationId xmlns:p14="http://schemas.microsoft.com/office/powerpoint/2010/main" val="230783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PFA for?</a:t>
            </a:r>
            <a:br>
              <a:rPr lang="en-US" dirty="0"/>
            </a:br>
            <a:endParaRPr lang="en-US" dirty="0"/>
          </a:p>
        </p:txBody>
      </p:sp>
      <p:sp>
        <p:nvSpPr>
          <p:cNvPr id="3" name="Content Placeholder 2"/>
          <p:cNvSpPr>
            <a:spLocks noGrp="1"/>
          </p:cNvSpPr>
          <p:nvPr>
            <p:ph idx="1"/>
          </p:nvPr>
        </p:nvSpPr>
        <p:spPr/>
        <p:txBody>
          <a:bodyPr/>
          <a:lstStyle/>
          <a:p>
            <a:pPr marL="0" indent="0" algn="just">
              <a:buNone/>
            </a:pPr>
            <a:r>
              <a:rPr lang="en-US" dirty="0">
                <a:latin typeface="+mj-lt"/>
              </a:rPr>
              <a:t>PFA is for distressed people who have been recently exposed to a serious crisis event.</a:t>
            </a:r>
          </a:p>
          <a:p>
            <a:pPr algn="just"/>
            <a:endParaRPr lang="en-US" dirty="0">
              <a:latin typeface="+mj-lt"/>
            </a:endParaRPr>
          </a:p>
        </p:txBody>
      </p:sp>
      <p:pic>
        <p:nvPicPr>
          <p:cNvPr id="4" name="Picture 3"/>
          <p:cNvPicPr>
            <a:picLocks noChangeAspect="1"/>
          </p:cNvPicPr>
          <p:nvPr/>
        </p:nvPicPr>
        <p:blipFill>
          <a:blip r:embed="rId2"/>
          <a:stretch>
            <a:fillRect/>
          </a:stretch>
        </p:blipFill>
        <p:spPr>
          <a:xfrm>
            <a:off x="7124700" y="3136900"/>
            <a:ext cx="5067300" cy="3721100"/>
          </a:xfrm>
          <a:prstGeom prst="rect">
            <a:avLst/>
          </a:prstGeom>
        </p:spPr>
      </p:pic>
    </p:spTree>
    <p:extLst>
      <p:ext uri="{BB962C8B-B14F-4D97-AF65-F5344CB8AC3E}">
        <p14:creationId xmlns:p14="http://schemas.microsoft.com/office/powerpoint/2010/main" val="168129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crisis events affect people?</a:t>
            </a:r>
          </a:p>
        </p:txBody>
      </p:sp>
      <p:pic>
        <p:nvPicPr>
          <p:cNvPr id="4" name="Content Placeholder 3"/>
          <p:cNvPicPr>
            <a:picLocks noGrp="1" noChangeAspect="1"/>
          </p:cNvPicPr>
          <p:nvPr>
            <p:ph idx="1"/>
          </p:nvPr>
        </p:nvPicPr>
        <p:blipFill>
          <a:blip r:embed="rId2"/>
          <a:stretch>
            <a:fillRect/>
          </a:stretch>
        </p:blipFill>
        <p:spPr>
          <a:xfrm>
            <a:off x="4679950" y="3435350"/>
            <a:ext cx="2832100" cy="1562100"/>
          </a:xfrm>
          <a:prstGeom prst="rect">
            <a:avLst/>
          </a:prstGeom>
        </p:spPr>
      </p:pic>
    </p:spTree>
    <p:extLst>
      <p:ext uri="{BB962C8B-B14F-4D97-AF65-F5344CB8AC3E}">
        <p14:creationId xmlns:p14="http://schemas.microsoft.com/office/powerpoint/2010/main" val="212152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someone reacts depends on many factors, including:</a:t>
            </a:r>
            <a:br>
              <a:rPr lang="en-US" dirty="0"/>
            </a:b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latin typeface="+mj-lt"/>
              </a:rPr>
              <a:t>The nature and </a:t>
            </a:r>
            <a:r>
              <a:rPr lang="en-US" b="1" dirty="0">
                <a:latin typeface="+mj-lt"/>
              </a:rPr>
              <a:t>severity of the event</a:t>
            </a:r>
            <a:r>
              <a:rPr lang="en-US" dirty="0">
                <a:latin typeface="+mj-lt"/>
              </a:rPr>
              <a:t>(s) they experience</a:t>
            </a:r>
          </a:p>
          <a:p>
            <a:pPr>
              <a:buFont typeface="Wingdings" charset="2"/>
              <a:buChar char="§"/>
            </a:pPr>
            <a:r>
              <a:rPr lang="en-US" dirty="0">
                <a:latin typeface="+mj-lt"/>
              </a:rPr>
              <a:t>Their experience with </a:t>
            </a:r>
            <a:r>
              <a:rPr lang="en-US" b="1" dirty="0">
                <a:latin typeface="+mj-lt"/>
              </a:rPr>
              <a:t>previous distressing events</a:t>
            </a:r>
          </a:p>
          <a:p>
            <a:pPr>
              <a:buFont typeface="Wingdings" charset="2"/>
              <a:buChar char="§"/>
            </a:pPr>
            <a:r>
              <a:rPr lang="en-US" dirty="0">
                <a:latin typeface="+mj-lt"/>
              </a:rPr>
              <a:t>The </a:t>
            </a:r>
            <a:r>
              <a:rPr lang="en-US" b="1" dirty="0">
                <a:latin typeface="+mj-lt"/>
              </a:rPr>
              <a:t>support </a:t>
            </a:r>
            <a:r>
              <a:rPr lang="en-US" dirty="0">
                <a:latin typeface="+mj-lt"/>
              </a:rPr>
              <a:t>they have in their life from others</a:t>
            </a:r>
          </a:p>
          <a:p>
            <a:pPr>
              <a:buFont typeface="Wingdings" charset="2"/>
              <a:buChar char="§"/>
            </a:pPr>
            <a:r>
              <a:rPr lang="en-US" dirty="0">
                <a:latin typeface="+mj-lt"/>
              </a:rPr>
              <a:t>Their </a:t>
            </a:r>
            <a:r>
              <a:rPr lang="en-US" b="1" dirty="0">
                <a:latin typeface="+mj-lt"/>
              </a:rPr>
              <a:t>physical health</a:t>
            </a:r>
          </a:p>
          <a:p>
            <a:pPr>
              <a:buFont typeface="Wingdings" charset="2"/>
              <a:buChar char="§"/>
            </a:pPr>
            <a:r>
              <a:rPr lang="en-US" dirty="0">
                <a:latin typeface="+mj-lt"/>
              </a:rPr>
              <a:t>Their personal and family history of </a:t>
            </a:r>
            <a:r>
              <a:rPr lang="en-US" b="1" dirty="0">
                <a:latin typeface="+mj-lt"/>
              </a:rPr>
              <a:t>mental health </a:t>
            </a:r>
            <a:r>
              <a:rPr lang="en-US" dirty="0">
                <a:latin typeface="+mj-lt"/>
              </a:rPr>
              <a:t>problems</a:t>
            </a:r>
          </a:p>
          <a:p>
            <a:pPr>
              <a:buFont typeface="Wingdings" charset="2"/>
              <a:buChar char="§"/>
            </a:pPr>
            <a:r>
              <a:rPr lang="en-US" dirty="0">
                <a:latin typeface="+mj-lt"/>
              </a:rPr>
              <a:t>Their </a:t>
            </a:r>
            <a:r>
              <a:rPr lang="en-US" b="1" dirty="0">
                <a:latin typeface="+mj-lt"/>
              </a:rPr>
              <a:t>cultural background </a:t>
            </a:r>
            <a:r>
              <a:rPr lang="en-US" dirty="0">
                <a:latin typeface="+mj-lt"/>
              </a:rPr>
              <a:t>and traditions</a:t>
            </a:r>
          </a:p>
          <a:p>
            <a:pPr>
              <a:buFont typeface="Wingdings" charset="2"/>
              <a:buChar char="§"/>
            </a:pPr>
            <a:r>
              <a:rPr lang="en-US" dirty="0">
                <a:latin typeface="+mj-lt"/>
              </a:rPr>
              <a:t>Their </a:t>
            </a:r>
            <a:r>
              <a:rPr lang="en-US" b="1" dirty="0">
                <a:latin typeface="+mj-lt"/>
              </a:rPr>
              <a:t>age</a:t>
            </a:r>
          </a:p>
        </p:txBody>
      </p:sp>
    </p:spTree>
    <p:extLst>
      <p:ext uri="{BB962C8B-B14F-4D97-AF65-F5344CB8AC3E}">
        <p14:creationId xmlns:p14="http://schemas.microsoft.com/office/powerpoint/2010/main" val="186054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PFA provided?</a:t>
            </a:r>
          </a:p>
        </p:txBody>
      </p:sp>
      <p:sp>
        <p:nvSpPr>
          <p:cNvPr id="6" name="Content Placeholder 5"/>
          <p:cNvSpPr>
            <a:spLocks noGrp="1"/>
          </p:cNvSpPr>
          <p:nvPr>
            <p:ph idx="1"/>
          </p:nvPr>
        </p:nvSpPr>
        <p:spPr/>
        <p:txBody>
          <a:bodyPr/>
          <a:lstStyle/>
          <a:p>
            <a:pPr marL="0" indent="0">
              <a:buNone/>
            </a:pPr>
            <a:endParaRPr lang="en-US" dirty="0">
              <a:latin typeface="+mj-lt"/>
            </a:endParaRPr>
          </a:p>
          <a:p>
            <a:pPr marL="0" indent="0">
              <a:buNone/>
            </a:pPr>
            <a:r>
              <a:rPr lang="en-US" dirty="0">
                <a:latin typeface="+mj-lt"/>
              </a:rPr>
              <a:t>When you first have contact with very distressed people. This is usually during or immediately after an event.</a:t>
            </a:r>
          </a:p>
          <a:p>
            <a:endParaRPr lang="en-US" dirty="0">
              <a:latin typeface="+mj-lt"/>
            </a:endParaRPr>
          </a:p>
          <a:p>
            <a:endParaRPr lang="en-US" dirty="0">
              <a:latin typeface="+mj-lt"/>
            </a:endParaRPr>
          </a:p>
        </p:txBody>
      </p:sp>
      <p:pic>
        <p:nvPicPr>
          <p:cNvPr id="9" name="Picture 8"/>
          <p:cNvPicPr>
            <a:picLocks noChangeAspect="1"/>
          </p:cNvPicPr>
          <p:nvPr/>
        </p:nvPicPr>
        <p:blipFill>
          <a:blip r:embed="rId2"/>
          <a:stretch>
            <a:fillRect/>
          </a:stretch>
        </p:blipFill>
        <p:spPr>
          <a:xfrm>
            <a:off x="7754258" y="3171502"/>
            <a:ext cx="3599542" cy="3184848"/>
          </a:xfrm>
          <a:prstGeom prst="rect">
            <a:avLst/>
          </a:prstGeom>
        </p:spPr>
      </p:pic>
    </p:spTree>
    <p:extLst>
      <p:ext uri="{BB962C8B-B14F-4D97-AF65-F5344CB8AC3E}">
        <p14:creationId xmlns:p14="http://schemas.microsoft.com/office/powerpoint/2010/main" val="3366676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{DF4CFDE3-6CF7-594F-A1DC-B968F2CE86B1}tf10001064</Template>
  <TotalTime>17111</TotalTime>
  <Words>1940</Words>
  <Application>Microsoft Office PowerPoint</Application>
  <PresentationFormat>Widescreen</PresentationFormat>
  <Paragraphs>247</Paragraphs>
  <Slides>40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Garamond</vt:lpstr>
      <vt:lpstr>Wingdings</vt:lpstr>
      <vt:lpstr>Organic</vt:lpstr>
      <vt:lpstr>Psychological First Aid</vt:lpstr>
      <vt:lpstr>Psychological first aid (PFA)   supportive response to a fellow human being who is suffering and who may need support.</vt:lpstr>
      <vt:lpstr>PowerPoint Presentation</vt:lpstr>
      <vt:lpstr>What PFA is not:</vt:lpstr>
      <vt:lpstr>Factors that seem to be most helpful to people`s long-term recovery:</vt:lpstr>
      <vt:lpstr>Who is PFA for? </vt:lpstr>
      <vt:lpstr>How do crisis events affect people?</vt:lpstr>
      <vt:lpstr>How someone reacts depends on many factors, including: </vt:lpstr>
      <vt:lpstr>When is PFA provided?</vt:lpstr>
      <vt:lpstr>Where is PFA provided?</vt:lpstr>
      <vt:lpstr>How to help responsibly</vt:lpstr>
      <vt:lpstr>Ethical Do’s and Don’ts as guidance to avoid causing further harm</vt:lpstr>
      <vt:lpstr>Prepare – learn about the situation</vt:lpstr>
      <vt:lpstr> Good Communication</vt:lpstr>
      <vt:lpstr>Good Communication</vt:lpstr>
      <vt:lpstr>Good Communication</vt:lpstr>
      <vt:lpstr>Good Communication</vt:lpstr>
      <vt:lpstr>Action principles of PFA</vt:lpstr>
      <vt:lpstr>LOOK</vt:lpstr>
      <vt:lpstr>LOOK</vt:lpstr>
      <vt:lpstr>LOOK</vt:lpstr>
      <vt:lpstr>LOOK</vt:lpstr>
      <vt:lpstr>LISTEN </vt:lpstr>
      <vt:lpstr>LISTEN </vt:lpstr>
      <vt:lpstr>LISTEN </vt:lpstr>
      <vt:lpstr>  Help people to feel calm</vt:lpstr>
      <vt:lpstr>LINK</vt:lpstr>
      <vt:lpstr>LINK</vt:lpstr>
      <vt:lpstr>Help people cope with problems:</vt:lpstr>
      <vt:lpstr>Encourage positive coping strategies</vt:lpstr>
      <vt:lpstr>Discourage negative coping strategies</vt:lpstr>
      <vt:lpstr>Connect with loved ones and Social Support</vt:lpstr>
      <vt:lpstr> people who likely need Special attention </vt:lpstr>
      <vt:lpstr>Younger children </vt:lpstr>
      <vt:lpstr>Older children and adolescents</vt:lpstr>
      <vt:lpstr>Ending your help</vt:lpstr>
      <vt:lpstr>Taking Care of Yourself: Remember!</vt:lpstr>
      <vt:lpstr>Example</vt:lpstr>
      <vt:lpstr>Example </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First Aid</dc:title>
  <dc:creator>mary tabaee</dc:creator>
  <cp:lastModifiedBy>esmaeili</cp:lastModifiedBy>
  <cp:revision>81</cp:revision>
  <dcterms:created xsi:type="dcterms:W3CDTF">2016-02-11T07:03:42Z</dcterms:created>
  <dcterms:modified xsi:type="dcterms:W3CDTF">2024-02-04T09:50:09Z</dcterms:modified>
</cp:coreProperties>
</file>